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0" r:id="rId3"/>
    <p:sldId id="258" r:id="rId4"/>
    <p:sldId id="265" r:id="rId5"/>
    <p:sldId id="268" r:id="rId6"/>
    <p:sldId id="261" r:id="rId7"/>
    <p:sldId id="257" r:id="rId8"/>
    <p:sldId id="259" r:id="rId9"/>
    <p:sldId id="262" r:id="rId10"/>
    <p:sldId id="277" r:id="rId11"/>
    <p:sldId id="263" r:id="rId12"/>
    <p:sldId id="264" r:id="rId13"/>
    <p:sldId id="266" r:id="rId14"/>
    <p:sldId id="267" r:id="rId15"/>
    <p:sldId id="271" r:id="rId16"/>
    <p:sldId id="270" r:id="rId17"/>
    <p:sldId id="275" r:id="rId18"/>
    <p:sldId id="276" r:id="rId19"/>
    <p:sldId id="274" r:id="rId2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834" autoAdjust="0"/>
  </p:normalViewPr>
  <p:slideViewPr>
    <p:cSldViewPr snapToGrid="0">
      <p:cViewPr varScale="1">
        <p:scale>
          <a:sx n="51" d="100"/>
          <a:sy n="51" d="100"/>
        </p:scale>
        <p:origin x="123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72AF2E-B341-419F-8C5A-63A2D5A8E00B}" type="datetimeFigureOut">
              <a:rPr lang="ru-RU" smtClean="0"/>
              <a:t>24.04.2018</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B9D556-30CB-4E06-BDED-64F299E8FA08}" type="slidenum">
              <a:rPr lang="ru-RU" smtClean="0"/>
              <a:t>‹#›</a:t>
            </a:fld>
            <a:endParaRPr lang="ru-RU"/>
          </a:p>
        </p:txBody>
      </p:sp>
    </p:spTree>
    <p:extLst>
      <p:ext uri="{BB962C8B-B14F-4D97-AF65-F5344CB8AC3E}">
        <p14:creationId xmlns:p14="http://schemas.microsoft.com/office/powerpoint/2010/main" val="4255168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8B9D556-30CB-4E06-BDED-64F299E8FA08}" type="slidenum">
              <a:rPr lang="ru-RU" smtClean="0"/>
              <a:t>1</a:t>
            </a:fld>
            <a:endParaRPr lang="ru-RU"/>
          </a:p>
        </p:txBody>
      </p:sp>
    </p:spTree>
    <p:extLst>
      <p:ext uri="{BB962C8B-B14F-4D97-AF65-F5344CB8AC3E}">
        <p14:creationId xmlns:p14="http://schemas.microsoft.com/office/powerpoint/2010/main" val="1061037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8B9D556-30CB-4E06-BDED-64F299E8FA08}" type="slidenum">
              <a:rPr lang="ru-RU" smtClean="0"/>
              <a:t>15</a:t>
            </a:fld>
            <a:endParaRPr lang="ru-RU"/>
          </a:p>
        </p:txBody>
      </p:sp>
    </p:spTree>
    <p:extLst>
      <p:ext uri="{BB962C8B-B14F-4D97-AF65-F5344CB8AC3E}">
        <p14:creationId xmlns:p14="http://schemas.microsoft.com/office/powerpoint/2010/main" val="2623370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8B9D556-30CB-4E06-BDED-64F299E8FA08}" type="slidenum">
              <a:rPr lang="ru-RU" smtClean="0"/>
              <a:t>16</a:t>
            </a:fld>
            <a:endParaRPr lang="ru-RU"/>
          </a:p>
        </p:txBody>
      </p:sp>
    </p:spTree>
    <p:extLst>
      <p:ext uri="{BB962C8B-B14F-4D97-AF65-F5344CB8AC3E}">
        <p14:creationId xmlns:p14="http://schemas.microsoft.com/office/powerpoint/2010/main" val="2276333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8B9D556-30CB-4E06-BDED-64F299E8FA08}" type="slidenum">
              <a:rPr lang="ru-RU" smtClean="0"/>
              <a:t>18</a:t>
            </a:fld>
            <a:endParaRPr lang="ru-RU"/>
          </a:p>
        </p:txBody>
      </p:sp>
    </p:spTree>
    <p:extLst>
      <p:ext uri="{BB962C8B-B14F-4D97-AF65-F5344CB8AC3E}">
        <p14:creationId xmlns:p14="http://schemas.microsoft.com/office/powerpoint/2010/main" val="2787705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8B9D556-30CB-4E06-BDED-64F299E8FA08}" type="slidenum">
              <a:rPr lang="ru-RU" smtClean="0"/>
              <a:t>19</a:t>
            </a:fld>
            <a:endParaRPr lang="ru-RU"/>
          </a:p>
        </p:txBody>
      </p:sp>
    </p:spTree>
    <p:extLst>
      <p:ext uri="{BB962C8B-B14F-4D97-AF65-F5344CB8AC3E}">
        <p14:creationId xmlns:p14="http://schemas.microsoft.com/office/powerpoint/2010/main" val="331661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8B9D556-30CB-4E06-BDED-64F299E8FA08}" type="slidenum">
              <a:rPr lang="ru-RU" smtClean="0"/>
              <a:t>3</a:t>
            </a:fld>
            <a:endParaRPr lang="ru-RU"/>
          </a:p>
        </p:txBody>
      </p:sp>
    </p:spTree>
    <p:extLst>
      <p:ext uri="{BB962C8B-B14F-4D97-AF65-F5344CB8AC3E}">
        <p14:creationId xmlns:p14="http://schemas.microsoft.com/office/powerpoint/2010/main" val="1482310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8B9D556-30CB-4E06-BDED-64F299E8FA08}" type="slidenum">
              <a:rPr lang="ru-RU" smtClean="0"/>
              <a:t>4</a:t>
            </a:fld>
            <a:endParaRPr lang="ru-RU"/>
          </a:p>
        </p:txBody>
      </p:sp>
    </p:spTree>
    <p:extLst>
      <p:ext uri="{BB962C8B-B14F-4D97-AF65-F5344CB8AC3E}">
        <p14:creationId xmlns:p14="http://schemas.microsoft.com/office/powerpoint/2010/main" val="2071208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8B9D556-30CB-4E06-BDED-64F299E8FA08}" type="slidenum">
              <a:rPr lang="ru-RU" smtClean="0"/>
              <a:t>6</a:t>
            </a:fld>
            <a:endParaRPr lang="ru-RU"/>
          </a:p>
        </p:txBody>
      </p:sp>
    </p:spTree>
    <p:extLst>
      <p:ext uri="{BB962C8B-B14F-4D97-AF65-F5344CB8AC3E}">
        <p14:creationId xmlns:p14="http://schemas.microsoft.com/office/powerpoint/2010/main" val="4232858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8B9D556-30CB-4E06-BDED-64F299E8FA08}" type="slidenum">
              <a:rPr lang="ru-RU" smtClean="0"/>
              <a:t>7</a:t>
            </a:fld>
            <a:endParaRPr lang="ru-RU"/>
          </a:p>
        </p:txBody>
      </p:sp>
    </p:spTree>
    <p:extLst>
      <p:ext uri="{BB962C8B-B14F-4D97-AF65-F5344CB8AC3E}">
        <p14:creationId xmlns:p14="http://schemas.microsoft.com/office/powerpoint/2010/main" val="2020046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8B9D556-30CB-4E06-BDED-64F299E8FA08}" type="slidenum">
              <a:rPr lang="ru-RU" smtClean="0"/>
              <a:t>8</a:t>
            </a:fld>
            <a:endParaRPr lang="ru-RU"/>
          </a:p>
        </p:txBody>
      </p:sp>
    </p:spTree>
    <p:extLst>
      <p:ext uri="{BB962C8B-B14F-4D97-AF65-F5344CB8AC3E}">
        <p14:creationId xmlns:p14="http://schemas.microsoft.com/office/powerpoint/2010/main" val="721045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8B9D556-30CB-4E06-BDED-64F299E8FA08}" type="slidenum">
              <a:rPr lang="ru-RU" smtClean="0"/>
              <a:t>10</a:t>
            </a:fld>
            <a:endParaRPr lang="ru-RU"/>
          </a:p>
        </p:txBody>
      </p:sp>
    </p:spTree>
    <p:extLst>
      <p:ext uri="{BB962C8B-B14F-4D97-AF65-F5344CB8AC3E}">
        <p14:creationId xmlns:p14="http://schemas.microsoft.com/office/powerpoint/2010/main" val="2700169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8B9D556-30CB-4E06-BDED-64F299E8FA08}" type="slidenum">
              <a:rPr lang="ru-RU" smtClean="0"/>
              <a:t>13</a:t>
            </a:fld>
            <a:endParaRPr lang="ru-RU"/>
          </a:p>
        </p:txBody>
      </p:sp>
    </p:spTree>
    <p:extLst>
      <p:ext uri="{BB962C8B-B14F-4D97-AF65-F5344CB8AC3E}">
        <p14:creationId xmlns:p14="http://schemas.microsoft.com/office/powerpoint/2010/main" val="15547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8B9D556-30CB-4E06-BDED-64F299E8FA08}" type="slidenum">
              <a:rPr lang="ru-RU" smtClean="0"/>
              <a:t>14</a:t>
            </a:fld>
            <a:endParaRPr lang="ru-RU"/>
          </a:p>
        </p:txBody>
      </p:sp>
    </p:spTree>
    <p:extLst>
      <p:ext uri="{BB962C8B-B14F-4D97-AF65-F5344CB8AC3E}">
        <p14:creationId xmlns:p14="http://schemas.microsoft.com/office/powerpoint/2010/main" val="2429043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059906-84DE-47B0-A920-C0F6F9690115}"/>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2C911B7F-1073-4091-A5BC-73FFD9A296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05A76903-F5F8-4C96-AF94-BC2BEA487EF1}"/>
              </a:ext>
            </a:extLst>
          </p:cNvPr>
          <p:cNvSpPr>
            <a:spLocks noGrp="1"/>
          </p:cNvSpPr>
          <p:nvPr>
            <p:ph type="dt" sz="half" idx="10"/>
          </p:nvPr>
        </p:nvSpPr>
        <p:spPr/>
        <p:txBody>
          <a:bodyPr/>
          <a:lstStyle/>
          <a:p>
            <a:fld id="{B8F570C1-CEB5-4E98-8678-3F4621F6093B}" type="datetimeFigureOut">
              <a:rPr lang="ru-RU" smtClean="0"/>
              <a:t>24.04.2018</a:t>
            </a:fld>
            <a:endParaRPr lang="ru-RU"/>
          </a:p>
        </p:txBody>
      </p:sp>
      <p:sp>
        <p:nvSpPr>
          <p:cNvPr id="5" name="Нижний колонтитул 4">
            <a:extLst>
              <a:ext uri="{FF2B5EF4-FFF2-40B4-BE49-F238E27FC236}">
                <a16:creationId xmlns:a16="http://schemas.microsoft.com/office/drawing/2014/main" id="{4E539D6D-8299-4B1E-8C7A-6D54C738D15A}"/>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C031EEB-E6DF-4544-BB79-070D0C0E3DA5}"/>
              </a:ext>
            </a:extLst>
          </p:cNvPr>
          <p:cNvSpPr>
            <a:spLocks noGrp="1"/>
          </p:cNvSpPr>
          <p:nvPr>
            <p:ph type="sldNum" sz="quarter" idx="12"/>
          </p:nvPr>
        </p:nvSpPr>
        <p:spPr/>
        <p:txBody>
          <a:bodyPr/>
          <a:lstStyle/>
          <a:p>
            <a:fld id="{C7D6D64A-7B99-4EF5-A043-63A0DBCD5B4E}" type="slidenum">
              <a:rPr lang="ru-RU" smtClean="0"/>
              <a:t>‹#›</a:t>
            </a:fld>
            <a:endParaRPr lang="ru-RU"/>
          </a:p>
        </p:txBody>
      </p:sp>
    </p:spTree>
    <p:extLst>
      <p:ext uri="{BB962C8B-B14F-4D97-AF65-F5344CB8AC3E}">
        <p14:creationId xmlns:p14="http://schemas.microsoft.com/office/powerpoint/2010/main" val="99641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7EC4580-0AE3-44EB-A09E-F6B61DD54E7B}"/>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A35FEDC5-D07B-4109-A7E9-3DE40ADFB2E7}"/>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132E98E-D480-46BF-8B67-EB02F1D47EE0}"/>
              </a:ext>
            </a:extLst>
          </p:cNvPr>
          <p:cNvSpPr>
            <a:spLocks noGrp="1"/>
          </p:cNvSpPr>
          <p:nvPr>
            <p:ph type="dt" sz="half" idx="10"/>
          </p:nvPr>
        </p:nvSpPr>
        <p:spPr/>
        <p:txBody>
          <a:bodyPr/>
          <a:lstStyle/>
          <a:p>
            <a:fld id="{B8F570C1-CEB5-4E98-8678-3F4621F6093B}" type="datetimeFigureOut">
              <a:rPr lang="ru-RU" smtClean="0"/>
              <a:t>24.04.2018</a:t>
            </a:fld>
            <a:endParaRPr lang="ru-RU"/>
          </a:p>
        </p:txBody>
      </p:sp>
      <p:sp>
        <p:nvSpPr>
          <p:cNvPr id="5" name="Нижний колонтитул 4">
            <a:extLst>
              <a:ext uri="{FF2B5EF4-FFF2-40B4-BE49-F238E27FC236}">
                <a16:creationId xmlns:a16="http://schemas.microsoft.com/office/drawing/2014/main" id="{6D2A88B1-912D-4635-9679-1A93B581033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A961D5B-80A0-4C74-A0CC-2BB0F7690A72}"/>
              </a:ext>
            </a:extLst>
          </p:cNvPr>
          <p:cNvSpPr>
            <a:spLocks noGrp="1"/>
          </p:cNvSpPr>
          <p:nvPr>
            <p:ph type="sldNum" sz="quarter" idx="12"/>
          </p:nvPr>
        </p:nvSpPr>
        <p:spPr/>
        <p:txBody>
          <a:bodyPr/>
          <a:lstStyle/>
          <a:p>
            <a:fld id="{C7D6D64A-7B99-4EF5-A043-63A0DBCD5B4E}" type="slidenum">
              <a:rPr lang="ru-RU" smtClean="0"/>
              <a:t>‹#›</a:t>
            </a:fld>
            <a:endParaRPr lang="ru-RU"/>
          </a:p>
        </p:txBody>
      </p:sp>
    </p:spTree>
    <p:extLst>
      <p:ext uri="{BB962C8B-B14F-4D97-AF65-F5344CB8AC3E}">
        <p14:creationId xmlns:p14="http://schemas.microsoft.com/office/powerpoint/2010/main" val="3463792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EEF058F1-9586-4AF3-BB0D-BFC2E67E0108}"/>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B55A552A-30E4-46BB-9653-E88591C49BBB}"/>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8068C00-55A6-4A45-927F-9E4E9C1B0CA5}"/>
              </a:ext>
            </a:extLst>
          </p:cNvPr>
          <p:cNvSpPr>
            <a:spLocks noGrp="1"/>
          </p:cNvSpPr>
          <p:nvPr>
            <p:ph type="dt" sz="half" idx="10"/>
          </p:nvPr>
        </p:nvSpPr>
        <p:spPr/>
        <p:txBody>
          <a:bodyPr/>
          <a:lstStyle/>
          <a:p>
            <a:fld id="{B8F570C1-CEB5-4E98-8678-3F4621F6093B}" type="datetimeFigureOut">
              <a:rPr lang="ru-RU" smtClean="0"/>
              <a:t>24.04.2018</a:t>
            </a:fld>
            <a:endParaRPr lang="ru-RU"/>
          </a:p>
        </p:txBody>
      </p:sp>
      <p:sp>
        <p:nvSpPr>
          <p:cNvPr id="5" name="Нижний колонтитул 4">
            <a:extLst>
              <a:ext uri="{FF2B5EF4-FFF2-40B4-BE49-F238E27FC236}">
                <a16:creationId xmlns:a16="http://schemas.microsoft.com/office/drawing/2014/main" id="{C8D06D17-5739-4A9C-8531-B406309148E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E21A168-4FF6-43C7-886B-A0A18A704CCA}"/>
              </a:ext>
            </a:extLst>
          </p:cNvPr>
          <p:cNvSpPr>
            <a:spLocks noGrp="1"/>
          </p:cNvSpPr>
          <p:nvPr>
            <p:ph type="sldNum" sz="quarter" idx="12"/>
          </p:nvPr>
        </p:nvSpPr>
        <p:spPr/>
        <p:txBody>
          <a:bodyPr/>
          <a:lstStyle/>
          <a:p>
            <a:fld id="{C7D6D64A-7B99-4EF5-A043-63A0DBCD5B4E}" type="slidenum">
              <a:rPr lang="ru-RU" smtClean="0"/>
              <a:t>‹#›</a:t>
            </a:fld>
            <a:endParaRPr lang="ru-RU"/>
          </a:p>
        </p:txBody>
      </p:sp>
    </p:spTree>
    <p:extLst>
      <p:ext uri="{BB962C8B-B14F-4D97-AF65-F5344CB8AC3E}">
        <p14:creationId xmlns:p14="http://schemas.microsoft.com/office/powerpoint/2010/main" val="52811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62397D-3CEF-42E3-805C-1846E6F7736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2256CF7-F992-44E9-A91E-DD1A38C5C7CE}"/>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05BE578-60F1-4D21-BCF7-CBDC763C1376}"/>
              </a:ext>
            </a:extLst>
          </p:cNvPr>
          <p:cNvSpPr>
            <a:spLocks noGrp="1"/>
          </p:cNvSpPr>
          <p:nvPr>
            <p:ph type="dt" sz="half" idx="10"/>
          </p:nvPr>
        </p:nvSpPr>
        <p:spPr/>
        <p:txBody>
          <a:bodyPr/>
          <a:lstStyle/>
          <a:p>
            <a:fld id="{B8F570C1-CEB5-4E98-8678-3F4621F6093B}" type="datetimeFigureOut">
              <a:rPr lang="ru-RU" smtClean="0"/>
              <a:t>24.04.2018</a:t>
            </a:fld>
            <a:endParaRPr lang="ru-RU"/>
          </a:p>
        </p:txBody>
      </p:sp>
      <p:sp>
        <p:nvSpPr>
          <p:cNvPr id="5" name="Нижний колонтитул 4">
            <a:extLst>
              <a:ext uri="{FF2B5EF4-FFF2-40B4-BE49-F238E27FC236}">
                <a16:creationId xmlns:a16="http://schemas.microsoft.com/office/drawing/2014/main" id="{7A0159C8-AB32-4D7F-9ABC-747AEFF1284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3A65A88-524C-4AAD-9DA8-E62478821294}"/>
              </a:ext>
            </a:extLst>
          </p:cNvPr>
          <p:cNvSpPr>
            <a:spLocks noGrp="1"/>
          </p:cNvSpPr>
          <p:nvPr>
            <p:ph type="sldNum" sz="quarter" idx="12"/>
          </p:nvPr>
        </p:nvSpPr>
        <p:spPr/>
        <p:txBody>
          <a:bodyPr/>
          <a:lstStyle/>
          <a:p>
            <a:fld id="{C7D6D64A-7B99-4EF5-A043-63A0DBCD5B4E}" type="slidenum">
              <a:rPr lang="ru-RU" smtClean="0"/>
              <a:t>‹#›</a:t>
            </a:fld>
            <a:endParaRPr lang="ru-RU"/>
          </a:p>
        </p:txBody>
      </p:sp>
    </p:spTree>
    <p:extLst>
      <p:ext uri="{BB962C8B-B14F-4D97-AF65-F5344CB8AC3E}">
        <p14:creationId xmlns:p14="http://schemas.microsoft.com/office/powerpoint/2010/main" val="3313829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FCEC8B-31EE-4CBC-8D14-E4B4B59D4E68}"/>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87CCF91D-4694-4437-88E9-CD17ADD7DC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0392A4F0-5E7E-4B20-AFF4-D7D54EED10B7}"/>
              </a:ext>
            </a:extLst>
          </p:cNvPr>
          <p:cNvSpPr>
            <a:spLocks noGrp="1"/>
          </p:cNvSpPr>
          <p:nvPr>
            <p:ph type="dt" sz="half" idx="10"/>
          </p:nvPr>
        </p:nvSpPr>
        <p:spPr/>
        <p:txBody>
          <a:bodyPr/>
          <a:lstStyle/>
          <a:p>
            <a:fld id="{B8F570C1-CEB5-4E98-8678-3F4621F6093B}" type="datetimeFigureOut">
              <a:rPr lang="ru-RU" smtClean="0"/>
              <a:t>24.04.2018</a:t>
            </a:fld>
            <a:endParaRPr lang="ru-RU"/>
          </a:p>
        </p:txBody>
      </p:sp>
      <p:sp>
        <p:nvSpPr>
          <p:cNvPr id="5" name="Нижний колонтитул 4">
            <a:extLst>
              <a:ext uri="{FF2B5EF4-FFF2-40B4-BE49-F238E27FC236}">
                <a16:creationId xmlns:a16="http://schemas.microsoft.com/office/drawing/2014/main" id="{A22DB5A8-9066-443C-A927-0016A6CE936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5328CBB-00A7-4F80-B55C-AE8C372A8E44}"/>
              </a:ext>
            </a:extLst>
          </p:cNvPr>
          <p:cNvSpPr>
            <a:spLocks noGrp="1"/>
          </p:cNvSpPr>
          <p:nvPr>
            <p:ph type="sldNum" sz="quarter" idx="12"/>
          </p:nvPr>
        </p:nvSpPr>
        <p:spPr/>
        <p:txBody>
          <a:bodyPr/>
          <a:lstStyle/>
          <a:p>
            <a:fld id="{C7D6D64A-7B99-4EF5-A043-63A0DBCD5B4E}" type="slidenum">
              <a:rPr lang="ru-RU" smtClean="0"/>
              <a:t>‹#›</a:t>
            </a:fld>
            <a:endParaRPr lang="ru-RU"/>
          </a:p>
        </p:txBody>
      </p:sp>
    </p:spTree>
    <p:extLst>
      <p:ext uri="{BB962C8B-B14F-4D97-AF65-F5344CB8AC3E}">
        <p14:creationId xmlns:p14="http://schemas.microsoft.com/office/powerpoint/2010/main" val="4010900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D6CF5C-D362-4D6B-B5EF-3F93064FF9F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967CD621-7AC9-46E2-97B3-ED50CFD0943F}"/>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0BA76A05-D2FB-4316-B68E-17608E88A0B0}"/>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F3119CCD-4090-4DF7-A096-0BFAC366A7DF}"/>
              </a:ext>
            </a:extLst>
          </p:cNvPr>
          <p:cNvSpPr>
            <a:spLocks noGrp="1"/>
          </p:cNvSpPr>
          <p:nvPr>
            <p:ph type="dt" sz="half" idx="10"/>
          </p:nvPr>
        </p:nvSpPr>
        <p:spPr/>
        <p:txBody>
          <a:bodyPr/>
          <a:lstStyle/>
          <a:p>
            <a:fld id="{B8F570C1-CEB5-4E98-8678-3F4621F6093B}" type="datetimeFigureOut">
              <a:rPr lang="ru-RU" smtClean="0"/>
              <a:t>24.04.2018</a:t>
            </a:fld>
            <a:endParaRPr lang="ru-RU"/>
          </a:p>
        </p:txBody>
      </p:sp>
      <p:sp>
        <p:nvSpPr>
          <p:cNvPr id="6" name="Нижний колонтитул 5">
            <a:extLst>
              <a:ext uri="{FF2B5EF4-FFF2-40B4-BE49-F238E27FC236}">
                <a16:creationId xmlns:a16="http://schemas.microsoft.com/office/drawing/2014/main" id="{7C5EC601-2B5D-4133-B736-25DAF1CD8F6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1B08131-21C2-4AA7-96C1-80880A538C89}"/>
              </a:ext>
            </a:extLst>
          </p:cNvPr>
          <p:cNvSpPr>
            <a:spLocks noGrp="1"/>
          </p:cNvSpPr>
          <p:nvPr>
            <p:ph type="sldNum" sz="quarter" idx="12"/>
          </p:nvPr>
        </p:nvSpPr>
        <p:spPr/>
        <p:txBody>
          <a:bodyPr/>
          <a:lstStyle/>
          <a:p>
            <a:fld id="{C7D6D64A-7B99-4EF5-A043-63A0DBCD5B4E}" type="slidenum">
              <a:rPr lang="ru-RU" smtClean="0"/>
              <a:t>‹#›</a:t>
            </a:fld>
            <a:endParaRPr lang="ru-RU"/>
          </a:p>
        </p:txBody>
      </p:sp>
    </p:spTree>
    <p:extLst>
      <p:ext uri="{BB962C8B-B14F-4D97-AF65-F5344CB8AC3E}">
        <p14:creationId xmlns:p14="http://schemas.microsoft.com/office/powerpoint/2010/main" val="178343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8CEB10-6776-4BC1-B8F6-D3F8E2E1F6E8}"/>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079C7C72-278D-4463-8AC0-E17DB1CA05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451C7C4C-46B2-4F76-9651-6EBD6811A5AA}"/>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A44A49F7-0AF8-4086-B69B-1B8170E71C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23AA2053-EC90-4A0E-B5BE-DC0D77C0AE41}"/>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C4E0860C-FAD2-410E-8CEE-228390904A9A}"/>
              </a:ext>
            </a:extLst>
          </p:cNvPr>
          <p:cNvSpPr>
            <a:spLocks noGrp="1"/>
          </p:cNvSpPr>
          <p:nvPr>
            <p:ph type="dt" sz="half" idx="10"/>
          </p:nvPr>
        </p:nvSpPr>
        <p:spPr/>
        <p:txBody>
          <a:bodyPr/>
          <a:lstStyle/>
          <a:p>
            <a:fld id="{B8F570C1-CEB5-4E98-8678-3F4621F6093B}" type="datetimeFigureOut">
              <a:rPr lang="ru-RU" smtClean="0"/>
              <a:t>24.04.2018</a:t>
            </a:fld>
            <a:endParaRPr lang="ru-RU"/>
          </a:p>
        </p:txBody>
      </p:sp>
      <p:sp>
        <p:nvSpPr>
          <p:cNvPr id="8" name="Нижний колонтитул 7">
            <a:extLst>
              <a:ext uri="{FF2B5EF4-FFF2-40B4-BE49-F238E27FC236}">
                <a16:creationId xmlns:a16="http://schemas.microsoft.com/office/drawing/2014/main" id="{399F3FF2-8C58-4D6C-8668-5574436D7B08}"/>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CE4D639A-E02B-4547-BFBC-6A77D7700451}"/>
              </a:ext>
            </a:extLst>
          </p:cNvPr>
          <p:cNvSpPr>
            <a:spLocks noGrp="1"/>
          </p:cNvSpPr>
          <p:nvPr>
            <p:ph type="sldNum" sz="quarter" idx="12"/>
          </p:nvPr>
        </p:nvSpPr>
        <p:spPr/>
        <p:txBody>
          <a:bodyPr/>
          <a:lstStyle/>
          <a:p>
            <a:fld id="{C7D6D64A-7B99-4EF5-A043-63A0DBCD5B4E}" type="slidenum">
              <a:rPr lang="ru-RU" smtClean="0"/>
              <a:t>‹#›</a:t>
            </a:fld>
            <a:endParaRPr lang="ru-RU"/>
          </a:p>
        </p:txBody>
      </p:sp>
    </p:spTree>
    <p:extLst>
      <p:ext uri="{BB962C8B-B14F-4D97-AF65-F5344CB8AC3E}">
        <p14:creationId xmlns:p14="http://schemas.microsoft.com/office/powerpoint/2010/main" val="40283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57E244-816E-46D6-BDB0-1BB5B784E19A}"/>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920F8869-86A2-4ABB-A4CA-59A92DC9D15A}"/>
              </a:ext>
            </a:extLst>
          </p:cNvPr>
          <p:cNvSpPr>
            <a:spLocks noGrp="1"/>
          </p:cNvSpPr>
          <p:nvPr>
            <p:ph type="dt" sz="half" idx="10"/>
          </p:nvPr>
        </p:nvSpPr>
        <p:spPr/>
        <p:txBody>
          <a:bodyPr/>
          <a:lstStyle/>
          <a:p>
            <a:fld id="{B8F570C1-CEB5-4E98-8678-3F4621F6093B}" type="datetimeFigureOut">
              <a:rPr lang="ru-RU" smtClean="0"/>
              <a:t>24.04.2018</a:t>
            </a:fld>
            <a:endParaRPr lang="ru-RU"/>
          </a:p>
        </p:txBody>
      </p:sp>
      <p:sp>
        <p:nvSpPr>
          <p:cNvPr id="4" name="Нижний колонтитул 3">
            <a:extLst>
              <a:ext uri="{FF2B5EF4-FFF2-40B4-BE49-F238E27FC236}">
                <a16:creationId xmlns:a16="http://schemas.microsoft.com/office/drawing/2014/main" id="{5D2E0DF0-5697-457E-B053-58E067B6C4DC}"/>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AD3E4883-AEA1-4EB1-82D6-D3B38183268E}"/>
              </a:ext>
            </a:extLst>
          </p:cNvPr>
          <p:cNvSpPr>
            <a:spLocks noGrp="1"/>
          </p:cNvSpPr>
          <p:nvPr>
            <p:ph type="sldNum" sz="quarter" idx="12"/>
          </p:nvPr>
        </p:nvSpPr>
        <p:spPr/>
        <p:txBody>
          <a:bodyPr/>
          <a:lstStyle/>
          <a:p>
            <a:fld id="{C7D6D64A-7B99-4EF5-A043-63A0DBCD5B4E}" type="slidenum">
              <a:rPr lang="ru-RU" smtClean="0"/>
              <a:t>‹#›</a:t>
            </a:fld>
            <a:endParaRPr lang="ru-RU"/>
          </a:p>
        </p:txBody>
      </p:sp>
    </p:spTree>
    <p:extLst>
      <p:ext uri="{BB962C8B-B14F-4D97-AF65-F5344CB8AC3E}">
        <p14:creationId xmlns:p14="http://schemas.microsoft.com/office/powerpoint/2010/main" val="658963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C4AD0C1E-72A8-4F58-9E28-E456B9CAEC80}"/>
              </a:ext>
            </a:extLst>
          </p:cNvPr>
          <p:cNvSpPr>
            <a:spLocks noGrp="1"/>
          </p:cNvSpPr>
          <p:nvPr>
            <p:ph type="dt" sz="half" idx="10"/>
          </p:nvPr>
        </p:nvSpPr>
        <p:spPr/>
        <p:txBody>
          <a:bodyPr/>
          <a:lstStyle/>
          <a:p>
            <a:fld id="{B8F570C1-CEB5-4E98-8678-3F4621F6093B}" type="datetimeFigureOut">
              <a:rPr lang="ru-RU" smtClean="0"/>
              <a:t>24.04.2018</a:t>
            </a:fld>
            <a:endParaRPr lang="ru-RU"/>
          </a:p>
        </p:txBody>
      </p:sp>
      <p:sp>
        <p:nvSpPr>
          <p:cNvPr id="3" name="Нижний колонтитул 2">
            <a:extLst>
              <a:ext uri="{FF2B5EF4-FFF2-40B4-BE49-F238E27FC236}">
                <a16:creationId xmlns:a16="http://schemas.microsoft.com/office/drawing/2014/main" id="{844567C0-C716-49E8-9140-9BBFF1A1843D}"/>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977FEF80-8885-4093-B727-F5B520A44243}"/>
              </a:ext>
            </a:extLst>
          </p:cNvPr>
          <p:cNvSpPr>
            <a:spLocks noGrp="1"/>
          </p:cNvSpPr>
          <p:nvPr>
            <p:ph type="sldNum" sz="quarter" idx="12"/>
          </p:nvPr>
        </p:nvSpPr>
        <p:spPr/>
        <p:txBody>
          <a:bodyPr/>
          <a:lstStyle/>
          <a:p>
            <a:fld id="{C7D6D64A-7B99-4EF5-A043-63A0DBCD5B4E}" type="slidenum">
              <a:rPr lang="ru-RU" smtClean="0"/>
              <a:t>‹#›</a:t>
            </a:fld>
            <a:endParaRPr lang="ru-RU"/>
          </a:p>
        </p:txBody>
      </p:sp>
    </p:spTree>
    <p:extLst>
      <p:ext uri="{BB962C8B-B14F-4D97-AF65-F5344CB8AC3E}">
        <p14:creationId xmlns:p14="http://schemas.microsoft.com/office/powerpoint/2010/main" val="3143588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94B72E-3A22-472F-831B-2DEE4A52496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6B6B55C-E7E4-4C17-9257-494C51D2E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B50F5B4E-464C-4312-A3B9-1A187CE007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A04D6C4-1DEF-4257-9C3C-F04E2A54FC89}"/>
              </a:ext>
            </a:extLst>
          </p:cNvPr>
          <p:cNvSpPr>
            <a:spLocks noGrp="1"/>
          </p:cNvSpPr>
          <p:nvPr>
            <p:ph type="dt" sz="half" idx="10"/>
          </p:nvPr>
        </p:nvSpPr>
        <p:spPr/>
        <p:txBody>
          <a:bodyPr/>
          <a:lstStyle/>
          <a:p>
            <a:fld id="{B8F570C1-CEB5-4E98-8678-3F4621F6093B}" type="datetimeFigureOut">
              <a:rPr lang="ru-RU" smtClean="0"/>
              <a:t>24.04.2018</a:t>
            </a:fld>
            <a:endParaRPr lang="ru-RU"/>
          </a:p>
        </p:txBody>
      </p:sp>
      <p:sp>
        <p:nvSpPr>
          <p:cNvPr id="6" name="Нижний колонтитул 5">
            <a:extLst>
              <a:ext uri="{FF2B5EF4-FFF2-40B4-BE49-F238E27FC236}">
                <a16:creationId xmlns:a16="http://schemas.microsoft.com/office/drawing/2014/main" id="{36A028D5-FD83-4710-9AAD-3A17FD173289}"/>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C20FA10-30B1-4A0C-95D9-7352725926FB}"/>
              </a:ext>
            </a:extLst>
          </p:cNvPr>
          <p:cNvSpPr>
            <a:spLocks noGrp="1"/>
          </p:cNvSpPr>
          <p:nvPr>
            <p:ph type="sldNum" sz="quarter" idx="12"/>
          </p:nvPr>
        </p:nvSpPr>
        <p:spPr/>
        <p:txBody>
          <a:bodyPr/>
          <a:lstStyle/>
          <a:p>
            <a:fld id="{C7D6D64A-7B99-4EF5-A043-63A0DBCD5B4E}" type="slidenum">
              <a:rPr lang="ru-RU" smtClean="0"/>
              <a:t>‹#›</a:t>
            </a:fld>
            <a:endParaRPr lang="ru-RU"/>
          </a:p>
        </p:txBody>
      </p:sp>
    </p:spTree>
    <p:extLst>
      <p:ext uri="{BB962C8B-B14F-4D97-AF65-F5344CB8AC3E}">
        <p14:creationId xmlns:p14="http://schemas.microsoft.com/office/powerpoint/2010/main" val="1398733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A97EEB-B644-4D02-8ED1-3DFB277FF93E}"/>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68F8B15B-2578-46CC-82A7-75048D5D1C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F2978643-69F5-4779-8912-170F6E04B6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DB0BA26-8D6C-4E0C-AA5A-E1E3837CF850}"/>
              </a:ext>
            </a:extLst>
          </p:cNvPr>
          <p:cNvSpPr>
            <a:spLocks noGrp="1"/>
          </p:cNvSpPr>
          <p:nvPr>
            <p:ph type="dt" sz="half" idx="10"/>
          </p:nvPr>
        </p:nvSpPr>
        <p:spPr/>
        <p:txBody>
          <a:bodyPr/>
          <a:lstStyle/>
          <a:p>
            <a:fld id="{B8F570C1-CEB5-4E98-8678-3F4621F6093B}" type="datetimeFigureOut">
              <a:rPr lang="ru-RU" smtClean="0"/>
              <a:t>24.04.2018</a:t>
            </a:fld>
            <a:endParaRPr lang="ru-RU"/>
          </a:p>
        </p:txBody>
      </p:sp>
      <p:sp>
        <p:nvSpPr>
          <p:cNvPr id="6" name="Нижний колонтитул 5">
            <a:extLst>
              <a:ext uri="{FF2B5EF4-FFF2-40B4-BE49-F238E27FC236}">
                <a16:creationId xmlns:a16="http://schemas.microsoft.com/office/drawing/2014/main" id="{FCEAB790-EB1C-4420-A602-1E1547C90EA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C973027-3F88-4C18-B69A-DC5953E46D84}"/>
              </a:ext>
            </a:extLst>
          </p:cNvPr>
          <p:cNvSpPr>
            <a:spLocks noGrp="1"/>
          </p:cNvSpPr>
          <p:nvPr>
            <p:ph type="sldNum" sz="quarter" idx="12"/>
          </p:nvPr>
        </p:nvSpPr>
        <p:spPr/>
        <p:txBody>
          <a:bodyPr/>
          <a:lstStyle/>
          <a:p>
            <a:fld id="{C7D6D64A-7B99-4EF5-A043-63A0DBCD5B4E}" type="slidenum">
              <a:rPr lang="ru-RU" smtClean="0"/>
              <a:t>‹#›</a:t>
            </a:fld>
            <a:endParaRPr lang="ru-RU"/>
          </a:p>
        </p:txBody>
      </p:sp>
    </p:spTree>
    <p:extLst>
      <p:ext uri="{BB962C8B-B14F-4D97-AF65-F5344CB8AC3E}">
        <p14:creationId xmlns:p14="http://schemas.microsoft.com/office/powerpoint/2010/main" val="187356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95EC81-8A60-4EB9-9BFC-467735681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6C740BBA-2282-4F92-9B71-23795B9FDF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6746C27-29C7-4733-BF1C-6C611F654B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F570C1-CEB5-4E98-8678-3F4621F6093B}" type="datetimeFigureOut">
              <a:rPr lang="ru-RU" smtClean="0"/>
              <a:t>24.04.2018</a:t>
            </a:fld>
            <a:endParaRPr lang="ru-RU"/>
          </a:p>
        </p:txBody>
      </p:sp>
      <p:sp>
        <p:nvSpPr>
          <p:cNvPr id="5" name="Нижний колонтитул 4">
            <a:extLst>
              <a:ext uri="{FF2B5EF4-FFF2-40B4-BE49-F238E27FC236}">
                <a16:creationId xmlns:a16="http://schemas.microsoft.com/office/drawing/2014/main" id="{72A989D6-8573-4051-8451-C73DE22744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ECA2499-38CE-4D02-A119-63316F11F7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D6D64A-7B99-4EF5-A043-63A0DBCD5B4E}" type="slidenum">
              <a:rPr lang="ru-RU" smtClean="0"/>
              <a:t>‹#›</a:t>
            </a:fld>
            <a:endParaRPr lang="ru-RU"/>
          </a:p>
        </p:txBody>
      </p:sp>
    </p:spTree>
    <p:extLst>
      <p:ext uri="{BB962C8B-B14F-4D97-AF65-F5344CB8AC3E}">
        <p14:creationId xmlns:p14="http://schemas.microsoft.com/office/powerpoint/2010/main" val="842040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audio" Target="../media/media7.wav"/><Relationship Id="rId13" Type="http://schemas.microsoft.com/office/2007/relationships/media" Target="../media/media10.wav"/><Relationship Id="rId18" Type="http://schemas.openxmlformats.org/officeDocument/2006/relationships/audio" Target="../media/media12.wav"/><Relationship Id="rId26" Type="http://schemas.openxmlformats.org/officeDocument/2006/relationships/image" Target="../media/image34.jpeg"/><Relationship Id="rId3" Type="http://schemas.microsoft.com/office/2007/relationships/media" Target="../media/media5.wav"/><Relationship Id="rId21" Type="http://schemas.openxmlformats.org/officeDocument/2006/relationships/slideLayout" Target="../slideLayouts/slideLayout6.xml"/><Relationship Id="rId7" Type="http://schemas.microsoft.com/office/2007/relationships/media" Target="../media/media7.wav"/><Relationship Id="rId12" Type="http://schemas.openxmlformats.org/officeDocument/2006/relationships/audio" Target="../media/media9.wav"/><Relationship Id="rId17" Type="http://schemas.microsoft.com/office/2007/relationships/media" Target="../media/media12.wav"/><Relationship Id="rId25" Type="http://schemas.openxmlformats.org/officeDocument/2006/relationships/image" Target="../media/image33.png"/><Relationship Id="rId2" Type="http://schemas.openxmlformats.org/officeDocument/2006/relationships/audio" Target="../media/media4.wav"/><Relationship Id="rId16" Type="http://schemas.openxmlformats.org/officeDocument/2006/relationships/audio" Target="../media/media11.wav"/><Relationship Id="rId20" Type="http://schemas.openxmlformats.org/officeDocument/2006/relationships/audio" Target="../media/media13.wav"/><Relationship Id="rId1" Type="http://schemas.microsoft.com/office/2007/relationships/media" Target="../media/media4.wav"/><Relationship Id="rId6" Type="http://schemas.openxmlformats.org/officeDocument/2006/relationships/audio" Target="../media/media6.wav"/><Relationship Id="rId11" Type="http://schemas.microsoft.com/office/2007/relationships/media" Target="../media/media9.wav"/><Relationship Id="rId24" Type="http://schemas.openxmlformats.org/officeDocument/2006/relationships/image" Target="../media/image32.png"/><Relationship Id="rId5" Type="http://schemas.microsoft.com/office/2007/relationships/media" Target="../media/media6.wav"/><Relationship Id="rId15" Type="http://schemas.microsoft.com/office/2007/relationships/media" Target="../media/media11.wav"/><Relationship Id="rId23" Type="http://schemas.openxmlformats.org/officeDocument/2006/relationships/image" Target="../media/image31.png"/><Relationship Id="rId28" Type="http://schemas.openxmlformats.org/officeDocument/2006/relationships/image" Target="../media/image2.png"/><Relationship Id="rId10" Type="http://schemas.openxmlformats.org/officeDocument/2006/relationships/audio" Target="../media/media8.wav"/><Relationship Id="rId19" Type="http://schemas.microsoft.com/office/2007/relationships/media" Target="../media/media13.wav"/><Relationship Id="rId4" Type="http://schemas.openxmlformats.org/officeDocument/2006/relationships/audio" Target="../media/media5.wav"/><Relationship Id="rId9" Type="http://schemas.microsoft.com/office/2007/relationships/media" Target="../media/media8.wav"/><Relationship Id="rId14" Type="http://schemas.openxmlformats.org/officeDocument/2006/relationships/audio" Target="../media/media10.wav"/><Relationship Id="rId22" Type="http://schemas.openxmlformats.org/officeDocument/2006/relationships/notesSlide" Target="../notesSlides/notesSlide9.xml"/><Relationship Id="rId27"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audio" Target="../media/media17.wav"/><Relationship Id="rId13" Type="http://schemas.openxmlformats.org/officeDocument/2006/relationships/slideLayout" Target="../slideLayouts/slideLayout6.xml"/><Relationship Id="rId3" Type="http://schemas.microsoft.com/office/2007/relationships/media" Target="../media/media15.wav"/><Relationship Id="rId7" Type="http://schemas.microsoft.com/office/2007/relationships/media" Target="../media/media17.wav"/><Relationship Id="rId12" Type="http://schemas.openxmlformats.org/officeDocument/2006/relationships/audio" Target="../media/media19.wav"/><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audio" Target="../media/media16.wav"/><Relationship Id="rId11" Type="http://schemas.microsoft.com/office/2007/relationships/media" Target="../media/media19.wav"/><Relationship Id="rId5" Type="http://schemas.microsoft.com/office/2007/relationships/media" Target="../media/media16.wav"/><Relationship Id="rId15" Type="http://schemas.openxmlformats.org/officeDocument/2006/relationships/image" Target="../media/image2.png"/><Relationship Id="rId10" Type="http://schemas.openxmlformats.org/officeDocument/2006/relationships/audio" Target="../media/media18.wav"/><Relationship Id="rId4" Type="http://schemas.openxmlformats.org/officeDocument/2006/relationships/audio" Target="../media/media15.wav"/><Relationship Id="rId9" Type="http://schemas.microsoft.com/office/2007/relationships/media" Target="../media/media18.wav"/><Relationship Id="rId1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8.gif"/><Relationship Id="rId2" Type="http://schemas.openxmlformats.org/officeDocument/2006/relationships/audio" Target="../media/media20.mp3"/><Relationship Id="rId1" Type="http://schemas.microsoft.com/office/2007/relationships/media" Target="../media/media20.mp3"/><Relationship Id="rId6" Type="http://schemas.openxmlformats.org/officeDocument/2006/relationships/image" Target="../media/image2.png"/><Relationship Id="rId5" Type="http://schemas.openxmlformats.org/officeDocument/2006/relationships/image" Target="../media/image39.gif"/><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hyperlink" Target="https://arxiv.org/pdf/1711.10433.pdf" TargetMode="External"/><Relationship Id="rId3" Type="http://schemas.openxmlformats.org/officeDocument/2006/relationships/hyperlink" Target="https://arxiv.org/pdf/1609.03499.pdf" TargetMode="External"/><Relationship Id="rId7" Type="http://schemas.openxmlformats.org/officeDocument/2006/relationships/hyperlink" Target="https://deepmind.com/blog/high-fidelity-speech-synthesis-wavenet"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ergeiturukin.com/2017/03/02/wavenet.html" TargetMode="External"/><Relationship Id="rId5" Type="http://schemas.openxmlformats.org/officeDocument/2006/relationships/hyperlink" Target="http://www.inference.vc/dilated-convolutions-and-kronecker-factorisation" TargetMode="External"/><Relationship Id="rId4" Type="http://schemas.openxmlformats.org/officeDocument/2006/relationships/hyperlink" Target="https://deepmind.com/blog/wavenet-generative-model-raw-audi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3" Type="http://schemas.microsoft.com/office/2007/relationships/media" Target="../media/media2.wav"/><Relationship Id="rId7" Type="http://schemas.openxmlformats.org/officeDocument/2006/relationships/slideLayout" Target="../slideLayouts/slideLayout6.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4" Type="http://schemas.openxmlformats.org/officeDocument/2006/relationships/audio" Target="../media/media2.wav"/><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78C1D0-C987-4DA3-8C7A-AB509581AB0C}"/>
              </a:ext>
            </a:extLst>
          </p:cNvPr>
          <p:cNvSpPr>
            <a:spLocks noGrp="1"/>
          </p:cNvSpPr>
          <p:nvPr>
            <p:ph type="ctrTitle"/>
          </p:nvPr>
        </p:nvSpPr>
        <p:spPr/>
        <p:txBody>
          <a:bodyPr/>
          <a:lstStyle/>
          <a:p>
            <a:r>
              <a:rPr lang="en-US" dirty="0">
                <a:latin typeface="Cambria Math" panose="02040503050406030204" pitchFamily="18" charset="0"/>
                <a:ea typeface="Cambria Math" panose="02040503050406030204" pitchFamily="18" charset="0"/>
              </a:rPr>
              <a:t>WaveNet</a:t>
            </a:r>
            <a:endParaRPr lang="ru-RU" dirty="0">
              <a:latin typeface="Cambria Math" panose="02040503050406030204" pitchFamily="18" charset="0"/>
              <a:ea typeface="Cambria Math" panose="02040503050406030204" pitchFamily="18" charset="0"/>
            </a:endParaRPr>
          </a:p>
        </p:txBody>
      </p:sp>
      <p:sp>
        <p:nvSpPr>
          <p:cNvPr id="3" name="Подзаголовок 2">
            <a:extLst>
              <a:ext uri="{FF2B5EF4-FFF2-40B4-BE49-F238E27FC236}">
                <a16:creationId xmlns:a16="http://schemas.microsoft.com/office/drawing/2014/main" id="{38DC7CA3-6CD8-40DB-9F5F-5E9CA5037185}"/>
              </a:ext>
            </a:extLst>
          </p:cNvPr>
          <p:cNvSpPr>
            <a:spLocks noGrp="1"/>
          </p:cNvSpPr>
          <p:nvPr>
            <p:ph type="subTitle" idx="1"/>
          </p:nvPr>
        </p:nvSpPr>
        <p:spPr/>
        <p:txBody>
          <a:bodyPr>
            <a:normAutofit/>
          </a:bodyPr>
          <a:lstStyle/>
          <a:p>
            <a:r>
              <a:rPr lang="en-US" sz="3600" dirty="0">
                <a:latin typeface="Cambria Math" panose="02040503050406030204" pitchFamily="18" charset="0"/>
                <a:ea typeface="Cambria Math" panose="02040503050406030204" pitchFamily="18" charset="0"/>
              </a:rPr>
              <a:t>A generative model for raw audio</a:t>
            </a:r>
            <a:endParaRPr lang="ru-RU" sz="36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309635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Заголовок 1">
                <a:extLst>
                  <a:ext uri="{FF2B5EF4-FFF2-40B4-BE49-F238E27FC236}">
                    <a16:creationId xmlns:a16="http://schemas.microsoft.com/office/drawing/2014/main" id="{AC9A5177-6B0E-4A78-803A-82557E61BDC9}"/>
                  </a:ext>
                </a:extLst>
              </p:cNvPr>
              <p:cNvSpPr>
                <a:spLocks noGrp="1"/>
              </p:cNvSpPr>
              <p:nvPr>
                <p:ph type="title"/>
              </p:nvPr>
            </p:nvSpPr>
            <p:spPr/>
            <p:txBody>
              <a:bodyPr/>
              <a:lstStyle/>
              <a:p>
                <a:pPr algn="ct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law</m:t>
                    </m:r>
                  </m:oMath>
                </a14:m>
                <a:r>
                  <a:rPr lang="en-US" dirty="0">
                    <a:latin typeface="Cambria Math" panose="02040503050406030204" pitchFamily="18" charset="0"/>
                    <a:ea typeface="Cambria Math" panose="02040503050406030204" pitchFamily="18" charset="0"/>
                  </a:rPr>
                  <a:t> visulization</a:t>
                </a:r>
                <a:endParaRPr lang="ru-RU" dirty="0">
                  <a:latin typeface="Cambria Math" panose="02040503050406030204" pitchFamily="18" charset="0"/>
                  <a:ea typeface="Cambria Math" panose="02040503050406030204" pitchFamily="18" charset="0"/>
                </a:endParaRPr>
              </a:p>
            </p:txBody>
          </p:sp>
        </mc:Choice>
        <mc:Fallback>
          <p:sp>
            <p:nvSpPr>
              <p:cNvPr id="2" name="Заголовок 1">
                <a:extLst>
                  <a:ext uri="{FF2B5EF4-FFF2-40B4-BE49-F238E27FC236}">
                    <a16:creationId xmlns:a16="http://schemas.microsoft.com/office/drawing/2014/main" id="{AC9A5177-6B0E-4A78-803A-82557E61BDC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ru-RU">
                    <a:noFill/>
                  </a:rPr>
                  <a:t> </a:t>
                </a:r>
              </a:p>
            </p:txBody>
          </p:sp>
        </mc:Fallback>
      </mc:AlternateContent>
      <p:pic>
        <p:nvPicPr>
          <p:cNvPr id="10242" name="Picture 2" descr="Distribution of p225_001.wav">
            <a:extLst>
              <a:ext uri="{FF2B5EF4-FFF2-40B4-BE49-F238E27FC236}">
                <a16:creationId xmlns:a16="http://schemas.microsoft.com/office/drawing/2014/main" id="{A062B19D-22A2-4D1C-A6AF-E2C4DB08E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522" y="1551023"/>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Distribution of p225_001.wav">
            <a:extLst>
              <a:ext uri="{FF2B5EF4-FFF2-40B4-BE49-F238E27FC236}">
                <a16:creationId xmlns:a16="http://schemas.microsoft.com/office/drawing/2014/main" id="{5D39A0FE-888D-41C8-809D-964C73DFEF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9" y="1551023"/>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Стрелка: вправо 2">
            <a:extLst>
              <a:ext uri="{FF2B5EF4-FFF2-40B4-BE49-F238E27FC236}">
                <a16:creationId xmlns:a16="http://schemas.microsoft.com/office/drawing/2014/main" id="{689819CD-1878-4985-B77E-EC08A2565E86}"/>
              </a:ext>
            </a:extLst>
          </p:cNvPr>
          <p:cNvSpPr/>
          <p:nvPr/>
        </p:nvSpPr>
        <p:spPr>
          <a:xfrm>
            <a:off x="5809421" y="3837023"/>
            <a:ext cx="573157" cy="297655"/>
          </a:xfrm>
          <a:prstGeom prst="rightArrow">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041477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6B0878B-BCDC-4D70-8D6A-EE18EF479E69}"/>
              </a:ext>
            </a:extLst>
          </p:cNvPr>
          <p:cNvSpPr>
            <a:spLocks noGrp="1"/>
          </p:cNvSpPr>
          <p:nvPr>
            <p:ph type="title"/>
          </p:nvPr>
        </p:nvSpPr>
        <p:spPr/>
        <p:txBody>
          <a:bodyPr/>
          <a:lstStyle/>
          <a:p>
            <a:pPr algn="ctr"/>
            <a:r>
              <a:rPr lang="en-US" dirty="0"/>
              <a:t>Gated Activation Units</a:t>
            </a:r>
            <a:endParaRPr lang="ru-RU" dirty="0"/>
          </a:p>
        </p:txBody>
      </p:sp>
      <p:sp>
        <p:nvSpPr>
          <p:cNvPr id="3" name="TextBox 2">
            <a:extLst>
              <a:ext uri="{FF2B5EF4-FFF2-40B4-BE49-F238E27FC236}">
                <a16:creationId xmlns:a16="http://schemas.microsoft.com/office/drawing/2014/main" id="{E5CA9831-6379-4862-921C-6806D5A3C3D9}"/>
              </a:ext>
            </a:extLst>
          </p:cNvPr>
          <p:cNvSpPr txBox="1"/>
          <p:nvPr/>
        </p:nvSpPr>
        <p:spPr>
          <a:xfrm>
            <a:off x="1321905" y="2028581"/>
            <a:ext cx="5724973" cy="523220"/>
          </a:xfrm>
          <a:prstGeom prst="rect">
            <a:avLst/>
          </a:prstGeom>
          <a:noFill/>
        </p:spPr>
        <p:txBody>
          <a:bodyPr wrap="square" rtlCol="0">
            <a:spAutoFit/>
          </a:bodyPr>
          <a:lstStyle/>
          <a:p>
            <a:r>
              <a:rPr lang="en-US" sz="2800" dirty="0">
                <a:latin typeface="Cambria Math" panose="02040503050406030204" pitchFamily="18" charset="0"/>
                <a:ea typeface="Cambria Math" panose="02040503050406030204" pitchFamily="18" charset="0"/>
              </a:rPr>
              <a:t>Same as used in gated PixelCNN:</a:t>
            </a:r>
            <a:endParaRPr lang="ru-RU" sz="2800" dirty="0">
              <a:latin typeface="Cambria Math" panose="02040503050406030204" pitchFamily="18" charset="0"/>
              <a:ea typeface="Cambria Math" panose="02040503050406030204" pitchFamily="18"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D8606A2-5EBB-4F50-9BA1-4496E0492E63}"/>
                  </a:ext>
                </a:extLst>
              </p:cNvPr>
              <p:cNvSpPr txBox="1"/>
              <p:nvPr/>
            </p:nvSpPr>
            <p:spPr>
              <a:xfrm>
                <a:off x="-1331747" y="2765605"/>
                <a:ext cx="10942982" cy="42537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a:rPr lang="en-US" sz="2400" b="0" i="1" smtClean="0">
                              <a:latin typeface="Cambria Math" panose="02040503050406030204" pitchFamily="18" charset="0"/>
                            </a:rPr>
                            <m:t>𝑡𝑎𝑛h</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e>
                          </m:d>
                        </m:e>
                      </m:func>
                      <m:r>
                        <a:rPr lang="en-US" sz="2400" b="0" i="1" smtClean="0">
                          <a:latin typeface="Cambria Math" panose="02040503050406030204" pitchFamily="18" charset="0"/>
                        </a:rPr>
                        <m:t>⊙</m:t>
                      </m:r>
                      <m:r>
                        <a:rPr lang="en-US" sz="2400" b="0" i="1" smtClean="0">
                          <a:latin typeface="Cambria Math" panose="02040503050406030204" pitchFamily="18" charset="0"/>
                        </a:rPr>
                        <m:t>𝜎</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e>
                      </m:d>
                      <m:r>
                        <a:rPr lang="en-US" sz="2400" b="0" i="1" smtClean="0">
                          <a:latin typeface="Cambria Math" panose="02040503050406030204" pitchFamily="18" charset="0"/>
                        </a:rPr>
                        <m:t>, </m:t>
                      </m:r>
                      <m:r>
                        <a:rPr lang="en-US" sz="2400" b="0" i="1" smtClean="0">
                          <a:latin typeface="Cambria Math" panose="02040503050406030204" pitchFamily="18" charset="0"/>
                        </a:rPr>
                        <m:t>𝑤h𝑒𝑟𝑒</m:t>
                      </m:r>
                    </m:oMath>
                  </m:oMathPara>
                </a14:m>
                <a:endParaRPr lang="en-US" sz="2400" b="0" i="1" dirty="0">
                  <a:latin typeface="Cambria Math" panose="02040503050406030204" pitchFamily="18" charset="0"/>
                </a:endParaRPr>
              </a:p>
            </p:txBody>
          </p:sp>
        </mc:Choice>
        <mc:Fallback>
          <p:sp>
            <p:nvSpPr>
              <p:cNvPr id="4" name="TextBox 3">
                <a:extLst>
                  <a:ext uri="{FF2B5EF4-FFF2-40B4-BE49-F238E27FC236}">
                    <a16:creationId xmlns:a16="http://schemas.microsoft.com/office/drawing/2014/main" id="{1D8606A2-5EBB-4F50-9BA1-4496E0492E63}"/>
                  </a:ext>
                </a:extLst>
              </p:cNvPr>
              <p:cNvSpPr txBox="1">
                <a:spLocks noRot="1" noChangeAspect="1" noMove="1" noResize="1" noEditPoints="1" noAdjustHandles="1" noChangeArrowheads="1" noChangeShapeType="1" noTextEdit="1"/>
              </p:cNvSpPr>
              <p:nvPr/>
            </p:nvSpPr>
            <p:spPr>
              <a:xfrm>
                <a:off x="-1331747" y="2765605"/>
                <a:ext cx="10942982" cy="425373"/>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5DE09C8-068D-433E-8DA4-443E36C53077}"/>
                  </a:ext>
                </a:extLst>
              </p:cNvPr>
              <p:cNvSpPr txBox="1"/>
              <p:nvPr/>
            </p:nvSpPr>
            <p:spPr>
              <a:xfrm>
                <a:off x="961255" y="4811168"/>
                <a:ext cx="501926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𝑓</m:t>
                      </m:r>
                      <m:r>
                        <a:rPr lang="en-US" sz="200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𝑎𝑛𝑑</m:t>
                      </m:r>
                      <m:r>
                        <a:rPr lang="en-US" sz="200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𝑔</m:t>
                      </m:r>
                      <m:r>
                        <a:rPr lang="en-US" sz="200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𝑓𝑖𝑙𝑡𝑒𝑟</m:t>
                      </m:r>
                      <m:r>
                        <a:rPr lang="en-US" sz="2000" i="1" smtClean="0">
                          <a:latin typeface="Cambria Math" panose="02040503050406030204" pitchFamily="18" charset="0"/>
                          <a:ea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𝑎𝑛𝑑</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𝑔𝑎𝑡𝑒</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𝑟𝑒𝑠𝑝𝑒𝑐𝑡𝑖𝑣𝑒𝑙𝑦</m:t>
                      </m:r>
                      <m:r>
                        <a:rPr lang="en-US" sz="2000" b="0" i="1" smtClean="0">
                          <a:latin typeface="Cambria Math" panose="02040503050406030204" pitchFamily="18" charset="0"/>
                          <a:ea typeface="Cambria Math" panose="02040503050406030204" pitchFamily="18" charset="0"/>
                        </a:rPr>
                        <m:t>.</m:t>
                      </m:r>
                    </m:oMath>
                  </m:oMathPara>
                </a14:m>
                <a:endParaRPr lang="ru-RU" sz="2000" i="1" dirty="0">
                  <a:latin typeface="Cambria Math" panose="02040503050406030204" pitchFamily="18" charset="0"/>
                  <a:ea typeface="Cambria Math" panose="02040503050406030204" pitchFamily="18" charset="0"/>
                </a:endParaRPr>
              </a:p>
              <a:p>
                <a:endParaRPr lang="ru-RU" sz="2000" dirty="0">
                  <a:latin typeface="Cambria Math" panose="02040503050406030204" pitchFamily="18" charset="0"/>
                  <a:ea typeface="Cambria Math" panose="02040503050406030204" pitchFamily="18" charset="0"/>
                </a:endParaRPr>
              </a:p>
            </p:txBody>
          </p:sp>
        </mc:Choice>
        <mc:Fallback>
          <p:sp>
            <p:nvSpPr>
              <p:cNvPr id="5" name="TextBox 4">
                <a:extLst>
                  <a:ext uri="{FF2B5EF4-FFF2-40B4-BE49-F238E27FC236}">
                    <a16:creationId xmlns:a16="http://schemas.microsoft.com/office/drawing/2014/main" id="{05DE09C8-068D-433E-8DA4-443E36C53077}"/>
                  </a:ext>
                </a:extLst>
              </p:cNvPr>
              <p:cNvSpPr txBox="1">
                <a:spLocks noRot="1" noChangeAspect="1" noMove="1" noResize="1" noEditPoints="1" noAdjustHandles="1" noChangeArrowheads="1" noChangeShapeType="1" noTextEdit="1"/>
              </p:cNvSpPr>
              <p:nvPr/>
            </p:nvSpPr>
            <p:spPr>
              <a:xfrm>
                <a:off x="961255" y="4811168"/>
                <a:ext cx="5019260" cy="615553"/>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48B9CFB-173F-4F61-A1F8-04B6E93FDF2C}"/>
                  </a:ext>
                </a:extLst>
              </p:cNvPr>
              <p:cNvSpPr txBox="1"/>
              <p:nvPr/>
            </p:nvSpPr>
            <p:spPr>
              <a:xfrm>
                <a:off x="627103" y="3472829"/>
                <a:ext cx="4446231"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r>
                        <a:rPr lang="en-US" sz="2000" b="0" i="1" smtClean="0">
                          <a:latin typeface="Cambria Math" panose="02040503050406030204" pitchFamily="18" charset="0"/>
                        </a:rPr>
                        <m:t>− </m:t>
                      </m:r>
                      <m:r>
                        <a:rPr lang="en-US" sz="2000" i="1" smtClean="0">
                          <a:latin typeface="Cambria Math" panose="02040503050406030204" pitchFamily="18" charset="0"/>
                        </a:rPr>
                        <m:t>𝑐𝑜𝑛𝑣𝑜𝑙𝑢𝑡𝑖𝑜𝑛</m:t>
                      </m:r>
                      <m:r>
                        <a:rPr lang="en-US" sz="2000" i="1" smtClean="0">
                          <a:latin typeface="Cambria Math" panose="02040503050406030204" pitchFamily="18" charset="0"/>
                        </a:rPr>
                        <m:t> </m:t>
                      </m:r>
                      <m:r>
                        <a:rPr lang="en-US" sz="2000" i="1" smtClean="0">
                          <a:latin typeface="Cambria Math" panose="02040503050406030204" pitchFamily="18" charset="0"/>
                        </a:rPr>
                        <m:t>𝑜𝑝𝑒𝑟𝑎𝑡𝑜𝑟</m:t>
                      </m:r>
                      <m:r>
                        <a:rPr lang="en-US" sz="2000" b="0" i="1" smtClean="0">
                          <a:latin typeface="Cambria Math" panose="02040503050406030204" pitchFamily="18" charset="0"/>
                        </a:rPr>
                        <m:t>, </m:t>
                      </m:r>
                    </m:oMath>
                  </m:oMathPara>
                </a14:m>
                <a:endParaRPr lang="ru-RU" sz="2000" dirty="0"/>
              </a:p>
            </p:txBody>
          </p:sp>
        </mc:Choice>
        <mc:Fallback>
          <p:sp>
            <p:nvSpPr>
              <p:cNvPr id="6" name="TextBox 5">
                <a:extLst>
                  <a:ext uri="{FF2B5EF4-FFF2-40B4-BE49-F238E27FC236}">
                    <a16:creationId xmlns:a16="http://schemas.microsoft.com/office/drawing/2014/main" id="{048B9CFB-173F-4F61-A1F8-04B6E93FDF2C}"/>
                  </a:ext>
                </a:extLst>
              </p:cNvPr>
              <p:cNvSpPr txBox="1">
                <a:spLocks noRot="1" noChangeAspect="1" noMove="1" noResize="1" noEditPoints="1" noAdjustHandles="1" noChangeArrowheads="1" noChangeShapeType="1" noTextEdit="1"/>
              </p:cNvSpPr>
              <p:nvPr/>
            </p:nvSpPr>
            <p:spPr>
              <a:xfrm>
                <a:off x="627103" y="3472829"/>
                <a:ext cx="4446231" cy="307777"/>
              </a:xfrm>
              <a:prstGeom prst="rect">
                <a:avLst/>
              </a:prstGeom>
              <a:blipFill>
                <a:blip r:embed="rId4"/>
                <a:stretch>
                  <a:fillRect b="-3000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51E7AE2-6AD0-497D-89F5-A823324942B2}"/>
                  </a:ext>
                </a:extLst>
              </p:cNvPr>
              <p:cNvSpPr txBox="1"/>
              <p:nvPr/>
            </p:nvSpPr>
            <p:spPr>
              <a:xfrm>
                <a:off x="961255" y="3805401"/>
                <a:ext cx="5740560"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rPr>
                        <m:t>𝑒𝑙𝑒𝑚𝑒𝑛𝑡</m:t>
                      </m:r>
                      <m:r>
                        <a:rPr lang="en-US" sz="2000" b="0" i="1" smtClean="0">
                          <a:latin typeface="Cambria Math" panose="02040503050406030204" pitchFamily="18" charset="0"/>
                        </a:rPr>
                        <m:t>−</m:t>
                      </m:r>
                      <m:r>
                        <a:rPr lang="en-US" sz="2000" b="0" i="1" smtClean="0">
                          <a:latin typeface="Cambria Math" panose="02040503050406030204" pitchFamily="18" charset="0"/>
                        </a:rPr>
                        <m:t>𝑤𝑖𝑠𝑒</m:t>
                      </m:r>
                      <m:r>
                        <a:rPr lang="en-US" sz="2000" b="0" i="1" smtClean="0">
                          <a:latin typeface="Cambria Math" panose="02040503050406030204" pitchFamily="18" charset="0"/>
                        </a:rPr>
                        <m:t> </m:t>
                      </m:r>
                      <m:r>
                        <a:rPr lang="en-US" sz="2000" b="0" i="1" smtClean="0">
                          <a:latin typeface="Cambria Math" panose="02040503050406030204" pitchFamily="18" charset="0"/>
                        </a:rPr>
                        <m:t>𝑚𝑢𝑙𝑡𝑖𝑝𝑙𝑖𝑐𝑎𝑡𝑖𝑜𝑛</m:t>
                      </m:r>
                      <m:r>
                        <a:rPr lang="en-US" sz="2000" b="0" i="1" smtClean="0">
                          <a:latin typeface="Cambria Math" panose="02040503050406030204" pitchFamily="18" charset="0"/>
                        </a:rPr>
                        <m:t> </m:t>
                      </m:r>
                      <m:r>
                        <a:rPr lang="en-US" sz="2000" b="0" i="1" smtClean="0">
                          <a:latin typeface="Cambria Math" panose="02040503050406030204" pitchFamily="18" charset="0"/>
                        </a:rPr>
                        <m:t>𝑜𝑝𝑒𝑟𝑎𝑡𝑜𝑟</m:t>
                      </m:r>
                      <m:r>
                        <a:rPr lang="en-US" sz="2000" b="0" i="1" smtClean="0">
                          <a:latin typeface="Cambria Math" panose="02040503050406030204" pitchFamily="18" charset="0"/>
                        </a:rPr>
                        <m:t>,</m:t>
                      </m:r>
                    </m:oMath>
                  </m:oMathPara>
                </a14:m>
                <a:endParaRPr lang="ru-RU" sz="2000" dirty="0"/>
              </a:p>
            </p:txBody>
          </p:sp>
        </mc:Choice>
        <mc:Fallback>
          <p:sp>
            <p:nvSpPr>
              <p:cNvPr id="7" name="TextBox 6">
                <a:extLst>
                  <a:ext uri="{FF2B5EF4-FFF2-40B4-BE49-F238E27FC236}">
                    <a16:creationId xmlns:a16="http://schemas.microsoft.com/office/drawing/2014/main" id="{051E7AE2-6AD0-497D-89F5-A823324942B2}"/>
                  </a:ext>
                </a:extLst>
              </p:cNvPr>
              <p:cNvSpPr txBox="1">
                <a:spLocks noRot="1" noChangeAspect="1" noMove="1" noResize="1" noEditPoints="1" noAdjustHandles="1" noChangeArrowheads="1" noChangeShapeType="1" noTextEdit="1"/>
              </p:cNvSpPr>
              <p:nvPr/>
            </p:nvSpPr>
            <p:spPr>
              <a:xfrm>
                <a:off x="961255" y="3805401"/>
                <a:ext cx="5740560" cy="307777"/>
              </a:xfrm>
              <a:prstGeom prst="rect">
                <a:avLst/>
              </a:prstGeom>
              <a:blipFill>
                <a:blip r:embed="rId5"/>
                <a:stretch>
                  <a:fillRect b="-33333"/>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2C9DE90-1C6B-46DE-9CC0-75555A3F9838}"/>
                  </a:ext>
                </a:extLst>
              </p:cNvPr>
              <p:cNvSpPr txBox="1"/>
              <p:nvPr/>
            </p:nvSpPr>
            <p:spPr>
              <a:xfrm>
                <a:off x="1084468" y="4141268"/>
                <a:ext cx="3387015"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m:t>
                          </m:r>
                        </m:e>
                      </m:d>
                      <m:r>
                        <a:rPr lang="en-US" sz="2000" b="0" i="1" smtClean="0">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 </m:t>
                      </m:r>
                      <m:r>
                        <a:rPr lang="en-US" sz="2000" i="1">
                          <a:latin typeface="Cambria Math" panose="02040503050406030204" pitchFamily="18" charset="0"/>
                        </a:rPr>
                        <m:t>𝑠𝑖𝑔𝑚𝑜𝑖𝑑</m:t>
                      </m:r>
                      <m:r>
                        <a:rPr lang="en-US" sz="2000" i="1">
                          <a:latin typeface="Cambria Math" panose="02040503050406030204" pitchFamily="18" charset="0"/>
                        </a:rPr>
                        <m:t> </m:t>
                      </m:r>
                      <m:r>
                        <a:rPr lang="en-US" sz="2000" i="1">
                          <a:latin typeface="Cambria Math" panose="02040503050406030204" pitchFamily="18" charset="0"/>
                        </a:rPr>
                        <m:t>𝑓𝑢𝑛𝑐𝑡𝑖𝑜𝑛</m:t>
                      </m:r>
                      <m:r>
                        <a:rPr lang="en-US" sz="2000" i="1">
                          <a:latin typeface="Cambria Math" panose="02040503050406030204" pitchFamily="18" charset="0"/>
                        </a:rPr>
                        <m:t>,</m:t>
                      </m:r>
                    </m:oMath>
                  </m:oMathPara>
                </a14:m>
                <a:endParaRPr lang="ru-RU" sz="2000" dirty="0"/>
              </a:p>
            </p:txBody>
          </p:sp>
        </mc:Choice>
        <mc:Fallback>
          <p:sp>
            <p:nvSpPr>
              <p:cNvPr id="8" name="TextBox 7">
                <a:extLst>
                  <a:ext uri="{FF2B5EF4-FFF2-40B4-BE49-F238E27FC236}">
                    <a16:creationId xmlns:a16="http://schemas.microsoft.com/office/drawing/2014/main" id="{F2C9DE90-1C6B-46DE-9CC0-75555A3F9838}"/>
                  </a:ext>
                </a:extLst>
              </p:cNvPr>
              <p:cNvSpPr txBox="1">
                <a:spLocks noRot="1" noChangeAspect="1" noMove="1" noResize="1" noEditPoints="1" noAdjustHandles="1" noChangeArrowheads="1" noChangeShapeType="1" noTextEdit="1"/>
              </p:cNvSpPr>
              <p:nvPr/>
            </p:nvSpPr>
            <p:spPr>
              <a:xfrm>
                <a:off x="1084468" y="4141268"/>
                <a:ext cx="3387015" cy="307777"/>
              </a:xfrm>
              <a:prstGeom prst="rect">
                <a:avLst/>
              </a:prstGeom>
              <a:blipFill>
                <a:blip r:embed="rId6"/>
                <a:stretch>
                  <a:fillRect b="-33333"/>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D641CEA-23CB-479A-81D0-EF5F3BD3BC56}"/>
                  </a:ext>
                </a:extLst>
              </p:cNvPr>
              <p:cNvSpPr txBox="1"/>
              <p:nvPr/>
            </p:nvSpPr>
            <p:spPr>
              <a:xfrm>
                <a:off x="1172818" y="4503391"/>
                <a:ext cx="2134762" cy="3077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𝑘</m:t>
                      </m:r>
                      <m:r>
                        <a:rPr lang="en-US" sz="2000" i="1" smtClean="0">
                          <a:latin typeface="Cambria Math" panose="02040503050406030204" pitchFamily="18" charset="0"/>
                        </a:rPr>
                        <m:t> −</m:t>
                      </m:r>
                      <m:r>
                        <a:rPr lang="en-US" sz="2000" i="1" smtClean="0">
                          <a:latin typeface="Cambria Math" panose="02040503050406030204" pitchFamily="18" charset="0"/>
                        </a:rPr>
                        <m:t>𝑙𝑎𝑦𝑒𝑟</m:t>
                      </m:r>
                      <m:r>
                        <a:rPr lang="en-US" sz="2000" i="1" smtClean="0">
                          <a:latin typeface="Cambria Math" panose="02040503050406030204" pitchFamily="18" charset="0"/>
                        </a:rPr>
                        <m:t> </m:t>
                      </m:r>
                      <m:r>
                        <a:rPr lang="en-US" sz="2000" i="1" smtClean="0">
                          <a:latin typeface="Cambria Math" panose="02040503050406030204" pitchFamily="18" charset="0"/>
                        </a:rPr>
                        <m:t>𝑖𝑛𝑑𝑒𝑥</m:t>
                      </m:r>
                      <m:r>
                        <a:rPr lang="en-US" sz="2000" b="0" i="1" smtClean="0">
                          <a:latin typeface="Cambria Math" panose="02040503050406030204" pitchFamily="18" charset="0"/>
                        </a:rPr>
                        <m:t>,</m:t>
                      </m:r>
                    </m:oMath>
                  </m:oMathPara>
                </a14:m>
                <a:endParaRPr lang="ru-RU" sz="2000" dirty="0"/>
              </a:p>
            </p:txBody>
          </p:sp>
        </mc:Choice>
        <mc:Fallback>
          <p:sp>
            <p:nvSpPr>
              <p:cNvPr id="9" name="TextBox 8">
                <a:extLst>
                  <a:ext uri="{FF2B5EF4-FFF2-40B4-BE49-F238E27FC236}">
                    <a16:creationId xmlns:a16="http://schemas.microsoft.com/office/drawing/2014/main" id="{5D641CEA-23CB-479A-81D0-EF5F3BD3BC56}"/>
                  </a:ext>
                </a:extLst>
              </p:cNvPr>
              <p:cNvSpPr txBox="1">
                <a:spLocks noRot="1" noChangeAspect="1" noMove="1" noResize="1" noEditPoints="1" noAdjustHandles="1" noChangeArrowheads="1" noChangeShapeType="1" noTextEdit="1"/>
              </p:cNvSpPr>
              <p:nvPr/>
            </p:nvSpPr>
            <p:spPr>
              <a:xfrm>
                <a:off x="1172818" y="4503391"/>
                <a:ext cx="2134762" cy="307777"/>
              </a:xfrm>
              <a:prstGeom prst="rect">
                <a:avLst/>
              </a:prstGeom>
              <a:blipFill>
                <a:blip r:embed="rId7"/>
                <a:stretch>
                  <a:fillRect b="-34000"/>
                </a:stretch>
              </a:blipFill>
            </p:spPr>
            <p:txBody>
              <a:bodyPr/>
              <a:lstStyle/>
              <a:p>
                <a:r>
                  <a:rPr lang="ru-RU">
                    <a:noFill/>
                  </a:rPr>
                  <a:t> </a:t>
                </a:r>
              </a:p>
            </p:txBody>
          </p:sp>
        </mc:Fallback>
      </mc:AlternateContent>
      <p:sp>
        <p:nvSpPr>
          <p:cNvPr id="10" name="Прямоугольник 9">
            <a:extLst>
              <a:ext uri="{FF2B5EF4-FFF2-40B4-BE49-F238E27FC236}">
                <a16:creationId xmlns:a16="http://schemas.microsoft.com/office/drawing/2014/main" id="{1DE702AE-4C51-4531-93D1-AA0171B21A4D}"/>
              </a:ext>
            </a:extLst>
          </p:cNvPr>
          <p:cNvSpPr/>
          <p:nvPr/>
        </p:nvSpPr>
        <p:spPr>
          <a:xfrm rot="10800000" flipV="1">
            <a:off x="7062465" y="2485629"/>
            <a:ext cx="4502432" cy="1870448"/>
          </a:xfrm>
          <a:prstGeom prst="rect">
            <a:avLst/>
          </a:prstGeom>
        </p:spPr>
        <p:txBody>
          <a:bodyPr wrap="square">
            <a:spAutoFit/>
          </a:bodyPr>
          <a:lstStyle/>
          <a:p>
            <a:pPr>
              <a:lnSpc>
                <a:spcPct val="135000"/>
              </a:lnSpc>
            </a:pPr>
            <a:r>
              <a:rPr lang="en-US" sz="2200" dirty="0">
                <a:solidFill>
                  <a:schemeClr val="accent1">
                    <a:lumMod val="60000"/>
                    <a:lumOff val="4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Interesting detail:</a:t>
            </a:r>
            <a:r>
              <a:rPr lang="en-US" sz="2200" dirty="0">
                <a:latin typeface="Cambria Math" panose="02040503050406030204" pitchFamily="18" charset="0"/>
                <a:ea typeface="Cambria Math" panose="02040503050406030204" pitchFamily="18" charset="0"/>
              </a:rPr>
              <a:t> this non-linearity worked significantly better than the rectified linear activation function for modeling audio signals.</a:t>
            </a:r>
            <a:endParaRPr lang="ru-RU" sz="22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759479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989F583-F2D7-4562-8FAA-3E28FB56A9A3}"/>
              </a:ext>
            </a:extLst>
          </p:cNvPr>
          <p:cNvSpPr>
            <a:spLocks noGrp="1"/>
          </p:cNvSpPr>
          <p:nvPr>
            <p:ph type="title"/>
          </p:nvPr>
        </p:nvSpPr>
        <p:spPr/>
        <p:txBody>
          <a:bodyPr/>
          <a:lstStyle/>
          <a:p>
            <a:pPr algn="ctr"/>
            <a:r>
              <a:rPr lang="en-US" dirty="0"/>
              <a:t>Architecture in one picture</a:t>
            </a:r>
            <a:endParaRPr lang="ru-RU" dirty="0"/>
          </a:p>
        </p:txBody>
      </p:sp>
      <p:pic>
        <p:nvPicPr>
          <p:cNvPr id="3074" name="Picture 2" descr="Arcitecture">
            <a:extLst>
              <a:ext uri="{FF2B5EF4-FFF2-40B4-BE49-F238E27FC236}">
                <a16:creationId xmlns:a16="http://schemas.microsoft.com/office/drawing/2014/main" id="{D0315254-0CF1-4643-91EB-5B3DA4981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3757" y="1515303"/>
            <a:ext cx="8724486" cy="4513535"/>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00D8D6B2-84C0-40F9-9493-911B19A48A06}"/>
              </a:ext>
            </a:extLst>
          </p:cNvPr>
          <p:cNvSpPr/>
          <p:nvPr/>
        </p:nvSpPr>
        <p:spPr>
          <a:xfrm>
            <a:off x="5068956" y="4574824"/>
            <a:ext cx="6284844" cy="1015663"/>
          </a:xfrm>
          <a:prstGeom prst="rect">
            <a:avLst/>
          </a:prstGeom>
        </p:spPr>
        <p:txBody>
          <a:bodyPr wrap="square">
            <a:spAutoFit/>
          </a:bodyPr>
          <a:lstStyle/>
          <a:p>
            <a:r>
              <a:rPr lang="en-US" sz="2000" dirty="0">
                <a:latin typeface="Cambria Math" panose="02040503050406030204" pitchFamily="18" charset="0"/>
                <a:ea typeface="Cambria Math" panose="02040503050406030204" pitchFamily="18" charset="0"/>
              </a:rPr>
              <a:t>Both </a:t>
            </a:r>
            <a:r>
              <a:rPr lang="en-US" sz="2000" b="1" dirty="0">
                <a:latin typeface="Cambria Math" panose="02040503050406030204" pitchFamily="18" charset="0"/>
                <a:ea typeface="Cambria Math" panose="02040503050406030204" pitchFamily="18" charset="0"/>
              </a:rPr>
              <a:t>residual</a:t>
            </a:r>
            <a:r>
              <a:rPr lang="en-US" sz="2000" dirty="0">
                <a:latin typeface="Cambria Math" panose="02040503050406030204" pitchFamily="18" charset="0"/>
                <a:ea typeface="Cambria Math" panose="02040503050406030204" pitchFamily="18" charset="0"/>
              </a:rPr>
              <a:t> and </a:t>
            </a:r>
            <a:r>
              <a:rPr lang="en-US" sz="2000" b="1" dirty="0">
                <a:latin typeface="Cambria Math" panose="02040503050406030204" pitchFamily="18" charset="0"/>
                <a:ea typeface="Cambria Math" panose="02040503050406030204" pitchFamily="18" charset="0"/>
              </a:rPr>
              <a:t>parameterised skip connections</a:t>
            </a:r>
            <a:r>
              <a:rPr lang="en-US" sz="2000" dirty="0">
                <a:latin typeface="Cambria Math" panose="02040503050406030204" pitchFamily="18" charset="0"/>
                <a:ea typeface="Cambria Math" panose="02040503050406030204" pitchFamily="18" charset="0"/>
              </a:rPr>
              <a:t> are used throughout the network, to speed up convergence and enable training of much deeper models</a:t>
            </a:r>
            <a:endParaRPr lang="ru-RU" sz="2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63714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983BC5-D6E1-4580-B61A-D7F14E50BC75}"/>
              </a:ext>
            </a:extLst>
          </p:cNvPr>
          <p:cNvSpPr>
            <a:spLocks noGrp="1"/>
          </p:cNvSpPr>
          <p:nvPr>
            <p:ph type="title"/>
          </p:nvPr>
        </p:nvSpPr>
        <p:spPr/>
        <p:txBody>
          <a:bodyPr/>
          <a:lstStyle/>
          <a:p>
            <a:pPr algn="ctr"/>
            <a:r>
              <a:rPr lang="en-US" dirty="0"/>
              <a:t>Conditional WaveNets</a:t>
            </a:r>
            <a:endParaRPr lang="ru-RU" dirty="0"/>
          </a:p>
        </p:txBody>
      </p:sp>
      <mc:AlternateContent xmlns:mc="http://schemas.openxmlformats.org/markup-compatibility/2006">
        <mc:Choice xmlns:a14="http://schemas.microsoft.com/office/drawing/2010/main" Requires="a14">
          <p:sp>
            <p:nvSpPr>
              <p:cNvPr id="4" name="Прямоугольник 3">
                <a:extLst>
                  <a:ext uri="{FF2B5EF4-FFF2-40B4-BE49-F238E27FC236}">
                    <a16:creationId xmlns:a16="http://schemas.microsoft.com/office/drawing/2014/main" id="{CD18BD64-D1C0-4BB8-BD41-C5D3EAB1BC20}"/>
                  </a:ext>
                </a:extLst>
              </p:cNvPr>
              <p:cNvSpPr/>
              <p:nvPr/>
            </p:nvSpPr>
            <p:spPr>
              <a:xfrm>
                <a:off x="2076986" y="2351546"/>
                <a:ext cx="5247911" cy="1303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𝑝</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h</m:t>
                          </m:r>
                        </m:e>
                      </m:d>
                      <m:r>
                        <a:rPr lang="en-US" sz="2800" i="1">
                          <a:latin typeface="Cambria Math" panose="02040503050406030204" pitchFamily="18" charset="0"/>
                        </a:rPr>
                        <m:t>=</m:t>
                      </m:r>
                      <m:nary>
                        <m:naryPr>
                          <m:chr m:val="∏"/>
                          <m:ctrlPr>
                            <a:rPr lang="en-US" sz="2800" i="1">
                              <a:latin typeface="Cambria Math" panose="02040503050406030204" pitchFamily="18" charset="0"/>
                            </a:rPr>
                          </m:ctrlPr>
                        </m:naryPr>
                        <m:sub>
                          <m:r>
                            <m:rPr>
                              <m:brk m:alnAt="7"/>
                            </m:rPr>
                            <a:rPr lang="en-US" sz="2800" i="1">
                              <a:latin typeface="Cambria Math" panose="02040503050406030204" pitchFamily="18" charset="0"/>
                            </a:rPr>
                            <m:t>𝑡</m:t>
                          </m:r>
                          <m:r>
                            <a:rPr lang="en-US" sz="2800" i="1">
                              <a:latin typeface="Cambria Math" panose="02040503050406030204" pitchFamily="18" charset="0"/>
                            </a:rPr>
                            <m:t>=1</m:t>
                          </m:r>
                        </m:sub>
                        <m:sup>
                          <m:r>
                            <a:rPr lang="en-US" sz="2800" i="1">
                              <a:latin typeface="Cambria Math" panose="02040503050406030204" pitchFamily="18" charset="0"/>
                            </a:rPr>
                            <m:t>𝑇</m:t>
                          </m:r>
                        </m:sup>
                        <m:e>
                          <m:r>
                            <a:rPr lang="en-US" sz="2800" i="1">
                              <a:latin typeface="Cambria Math" panose="02040503050406030204" pitchFamily="18" charset="0"/>
                            </a:rPr>
                            <m:t>𝑝</m:t>
                          </m:r>
                          <m:d>
                            <m:dPr>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r>
                                <a:rPr lang="en-US" sz="2800" i="1">
                                  <a:latin typeface="Cambria Math" panose="02040503050406030204" pitchFamily="18" charset="0"/>
                                </a:rPr>
                                <m:t>−1</m:t>
                              </m:r>
                            </m:sub>
                          </m:sSub>
                          <m:r>
                            <a:rPr lang="en-US" sz="2800" b="0" i="1" smtClean="0">
                              <a:latin typeface="Cambria Math" panose="02040503050406030204" pitchFamily="18" charset="0"/>
                            </a:rPr>
                            <m:t>, </m:t>
                          </m:r>
                          <m:r>
                            <a:rPr lang="en-US" sz="2800" b="0" i="1" smtClean="0">
                              <a:latin typeface="Cambria Math" panose="02040503050406030204" pitchFamily="18" charset="0"/>
                            </a:rPr>
                            <m:t>h</m:t>
                          </m:r>
                          <m:r>
                            <a:rPr lang="en-US" sz="2800" i="1">
                              <a:latin typeface="Cambria Math" panose="02040503050406030204" pitchFamily="18" charset="0"/>
                            </a:rPr>
                            <m:t>)</m:t>
                          </m:r>
                        </m:e>
                      </m:nary>
                    </m:oMath>
                  </m:oMathPara>
                </a14:m>
                <a:endParaRPr lang="en-US" sz="2800" dirty="0"/>
              </a:p>
            </p:txBody>
          </p:sp>
        </mc:Choice>
        <mc:Fallback>
          <p:sp>
            <p:nvSpPr>
              <p:cNvPr id="4" name="Прямоугольник 3">
                <a:extLst>
                  <a:ext uri="{FF2B5EF4-FFF2-40B4-BE49-F238E27FC236}">
                    <a16:creationId xmlns:a16="http://schemas.microsoft.com/office/drawing/2014/main" id="{CD18BD64-D1C0-4BB8-BD41-C5D3EAB1BC20}"/>
                  </a:ext>
                </a:extLst>
              </p:cNvPr>
              <p:cNvSpPr>
                <a:spLocks noRot="1" noChangeAspect="1" noMove="1" noResize="1" noEditPoints="1" noAdjustHandles="1" noChangeArrowheads="1" noChangeShapeType="1" noTextEdit="1"/>
              </p:cNvSpPr>
              <p:nvPr/>
            </p:nvSpPr>
            <p:spPr>
              <a:xfrm>
                <a:off x="2076986" y="2351546"/>
                <a:ext cx="5247911" cy="1303883"/>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529F45E-BFFA-4349-A077-6FA6EF665872}"/>
                  </a:ext>
                </a:extLst>
              </p:cNvPr>
              <p:cNvSpPr txBox="1"/>
              <p:nvPr/>
            </p:nvSpPr>
            <p:spPr>
              <a:xfrm>
                <a:off x="-1595783" y="3951437"/>
                <a:ext cx="10942982" cy="32759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𝑡𝑎𝑛h</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𝑇</m:t>
                                  </m:r>
                                </m:sup>
                              </m:sSubSup>
                              <m:r>
                                <a:rPr lang="en-US" b="0" i="1" smtClean="0">
                                  <a:latin typeface="Cambria Math" panose="02040503050406030204" pitchFamily="18" charset="0"/>
                                </a:rPr>
                                <m:t>h</m:t>
                              </m:r>
                            </m:e>
                          </m:d>
                        </m:e>
                      </m:func>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b="0" i="1" smtClean="0">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𝑇</m:t>
                              </m:r>
                            </m:sup>
                          </m:sSubSup>
                          <m:r>
                            <a:rPr lang="en-US" i="1">
                              <a:latin typeface="Cambria Math" panose="02040503050406030204" pitchFamily="18" charset="0"/>
                            </a:rPr>
                            <m:t>h</m:t>
                          </m:r>
                        </m:e>
                      </m:d>
                      <m:r>
                        <a:rPr lang="en-US" b="0" i="1" smtClean="0">
                          <a:latin typeface="Cambria Math" panose="02040503050406030204" pitchFamily="18" charset="0"/>
                        </a:rPr>
                        <m:t>,</m:t>
                      </m:r>
                    </m:oMath>
                  </m:oMathPara>
                </a14:m>
                <a:endParaRPr lang="en-US" b="0" i="1" dirty="0">
                  <a:latin typeface="Cambria Math" panose="02040503050406030204" pitchFamily="18" charset="0"/>
                </a:endParaRPr>
              </a:p>
            </p:txBody>
          </p:sp>
        </mc:Choice>
        <mc:Fallback>
          <p:sp>
            <p:nvSpPr>
              <p:cNvPr id="5" name="TextBox 4">
                <a:extLst>
                  <a:ext uri="{FF2B5EF4-FFF2-40B4-BE49-F238E27FC236}">
                    <a16:creationId xmlns:a16="http://schemas.microsoft.com/office/drawing/2014/main" id="{B529F45E-BFFA-4349-A077-6FA6EF665872}"/>
                  </a:ext>
                </a:extLst>
              </p:cNvPr>
              <p:cNvSpPr txBox="1">
                <a:spLocks noRot="1" noChangeAspect="1" noMove="1" noResize="1" noEditPoints="1" noAdjustHandles="1" noChangeArrowheads="1" noChangeShapeType="1" noTextEdit="1"/>
              </p:cNvSpPr>
              <p:nvPr/>
            </p:nvSpPr>
            <p:spPr>
              <a:xfrm>
                <a:off x="-1595783" y="3951437"/>
                <a:ext cx="10942982" cy="327590"/>
              </a:xfrm>
              <a:prstGeom prst="rect">
                <a:avLst/>
              </a:prstGeom>
              <a:blipFill>
                <a:blip r:embed="rId4"/>
                <a:stretch>
                  <a:fillRect b="-25926"/>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C4D4661-1F52-4118-ACB9-CADCC582B6E2}"/>
                  </a:ext>
                </a:extLst>
              </p:cNvPr>
              <p:cNvSpPr txBox="1"/>
              <p:nvPr/>
            </p:nvSpPr>
            <p:spPr>
              <a:xfrm>
                <a:off x="1018731" y="4368405"/>
                <a:ext cx="4446231" cy="296491"/>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𝑘</m:t>
                          </m:r>
                        </m:sub>
                        <m:sup>
                          <m:r>
                            <a:rPr lang="en-US" b="0" i="1" smtClean="0">
                              <a:latin typeface="Cambria Math" panose="02040503050406030204" pitchFamily="18" charset="0"/>
                            </a:rPr>
                            <m:t> </m:t>
                          </m:r>
                        </m:sup>
                      </m:sSubSup>
                      <m:r>
                        <a:rPr lang="en-US" i="1">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𝑙𝑒𝑎𝑟𝑛𝑎𝑏𝑙𝑒</m:t>
                      </m:r>
                      <m:r>
                        <a:rPr lang="en-US" i="1">
                          <a:latin typeface="Cambria Math" panose="02040503050406030204" pitchFamily="18" charset="0"/>
                        </a:rPr>
                        <m:t> </m:t>
                      </m:r>
                      <m:r>
                        <a:rPr lang="en-US" i="1">
                          <a:latin typeface="Cambria Math" panose="02040503050406030204" pitchFamily="18" charset="0"/>
                        </a:rPr>
                        <m:t>𝑙𝑖𝑛𝑒𝑎𝑟</m:t>
                      </m:r>
                      <m:r>
                        <a:rPr lang="en-US" i="1">
                          <a:latin typeface="Cambria Math" panose="02040503050406030204" pitchFamily="18" charset="0"/>
                        </a:rPr>
                        <m:t> </m:t>
                      </m:r>
                      <m:r>
                        <a:rPr lang="en-US" i="1">
                          <a:latin typeface="Cambria Math" panose="02040503050406030204" pitchFamily="18" charset="0"/>
                        </a:rPr>
                        <m:t>𝑝𝑟𝑜𝑗𝑒𝑐𝑡𝑖𝑜𝑛</m:t>
                      </m:r>
                    </m:oMath>
                  </m:oMathPara>
                </a14:m>
                <a:endParaRPr lang="ru-RU" dirty="0"/>
              </a:p>
            </p:txBody>
          </p:sp>
        </mc:Choice>
        <mc:Fallback>
          <p:sp>
            <p:nvSpPr>
              <p:cNvPr id="6" name="TextBox 5">
                <a:extLst>
                  <a:ext uri="{FF2B5EF4-FFF2-40B4-BE49-F238E27FC236}">
                    <a16:creationId xmlns:a16="http://schemas.microsoft.com/office/drawing/2014/main" id="{5C4D4661-1F52-4118-ACB9-CADCC582B6E2}"/>
                  </a:ext>
                </a:extLst>
              </p:cNvPr>
              <p:cNvSpPr txBox="1">
                <a:spLocks noRot="1" noChangeAspect="1" noMove="1" noResize="1" noEditPoints="1" noAdjustHandles="1" noChangeArrowheads="1" noChangeShapeType="1" noTextEdit="1"/>
              </p:cNvSpPr>
              <p:nvPr/>
            </p:nvSpPr>
            <p:spPr>
              <a:xfrm>
                <a:off x="1018731" y="4368405"/>
                <a:ext cx="4446231" cy="296491"/>
              </a:xfrm>
              <a:prstGeom prst="rect">
                <a:avLst/>
              </a:prstGeom>
              <a:blipFill>
                <a:blip r:embed="rId5"/>
                <a:stretch>
                  <a:fillRect t="-2083" b="-29167"/>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Прямоугольник 7">
                <a:extLst>
                  <a:ext uri="{FF2B5EF4-FFF2-40B4-BE49-F238E27FC236}">
                    <a16:creationId xmlns:a16="http://schemas.microsoft.com/office/drawing/2014/main" id="{BC7B4EF8-50B5-483F-AE23-252691AC77D0}"/>
                  </a:ext>
                </a:extLst>
              </p:cNvPr>
              <p:cNvSpPr/>
              <p:nvPr/>
            </p:nvSpPr>
            <p:spPr>
              <a:xfrm>
                <a:off x="1272731" y="4695233"/>
                <a:ext cx="4740208" cy="4017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𝑉</m:t>
                          </m:r>
                        </m:e>
                        <m:sub>
                          <m:r>
                            <a:rPr lang="en-US" i="1">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 </m:t>
                          </m:r>
                          <m:r>
                            <a:rPr lang="en-US" b="0" i="1" smtClean="0">
                              <a:latin typeface="Cambria Math" panose="02040503050406030204" pitchFamily="18" charset="0"/>
                            </a:rPr>
                            <m:t>𝑇</m:t>
                          </m:r>
                        </m:sup>
                      </m:sSubSup>
                      <m:r>
                        <a:rPr lang="en-US" b="0" i="1" smtClean="0">
                          <a:latin typeface="Cambria Math" panose="02040503050406030204" pitchFamily="18" charset="0"/>
                        </a:rPr>
                        <m:t>h</m:t>
                      </m:r>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r>
                        <a:rPr lang="en-US" i="1">
                          <a:latin typeface="Cambria Math" panose="02040503050406030204" pitchFamily="18" charset="0"/>
                        </a:rPr>
                        <m:t>𝑏𝑟𝑜𝑎𝑑𝑐𝑎𝑠𝑡</m:t>
                      </m:r>
                      <m:r>
                        <a:rPr lang="en-US" i="1">
                          <a:latin typeface="Cambria Math" panose="02040503050406030204" pitchFamily="18" charset="0"/>
                        </a:rPr>
                        <m:t> </m:t>
                      </m:r>
                      <m:r>
                        <a:rPr lang="en-US" i="1">
                          <a:latin typeface="Cambria Math" panose="02040503050406030204" pitchFamily="18" charset="0"/>
                        </a:rPr>
                        <m:t>𝑜𝑣𝑒𝑟</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𝑡𝑖𝑚𝑒</m:t>
                      </m:r>
                      <m:r>
                        <a:rPr lang="en-US" i="1">
                          <a:latin typeface="Cambria Math" panose="02040503050406030204" pitchFamily="18" charset="0"/>
                        </a:rPr>
                        <m:t> </m:t>
                      </m:r>
                      <m:r>
                        <a:rPr lang="en-US" i="1">
                          <a:latin typeface="Cambria Math" panose="02040503050406030204" pitchFamily="18" charset="0"/>
                        </a:rPr>
                        <m:t>𝑑𝑖𝑚𝑒𝑛𝑠𝑖𝑜𝑛</m:t>
                      </m:r>
                    </m:oMath>
                  </m:oMathPara>
                </a14:m>
                <a:endParaRPr lang="ru-RU" dirty="0"/>
              </a:p>
            </p:txBody>
          </p:sp>
        </mc:Choice>
        <mc:Fallback>
          <p:sp>
            <p:nvSpPr>
              <p:cNvPr id="8" name="Прямоугольник 7">
                <a:extLst>
                  <a:ext uri="{FF2B5EF4-FFF2-40B4-BE49-F238E27FC236}">
                    <a16:creationId xmlns:a16="http://schemas.microsoft.com/office/drawing/2014/main" id="{BC7B4EF8-50B5-483F-AE23-252691AC77D0}"/>
                  </a:ext>
                </a:extLst>
              </p:cNvPr>
              <p:cNvSpPr>
                <a:spLocks noRot="1" noChangeAspect="1" noMove="1" noResize="1" noEditPoints="1" noAdjustHandles="1" noChangeArrowheads="1" noChangeShapeType="1" noTextEdit="1"/>
              </p:cNvSpPr>
              <p:nvPr/>
            </p:nvSpPr>
            <p:spPr>
              <a:xfrm>
                <a:off x="1272731" y="4695233"/>
                <a:ext cx="4740208" cy="401713"/>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9" name="Прямоугольник 8">
                <a:extLst>
                  <a:ext uri="{FF2B5EF4-FFF2-40B4-BE49-F238E27FC236}">
                    <a16:creationId xmlns:a16="http://schemas.microsoft.com/office/drawing/2014/main" id="{ED4D2024-223E-4713-8174-9D1CB1CAA306}"/>
                  </a:ext>
                </a:extLst>
              </p:cNvPr>
              <p:cNvSpPr/>
              <p:nvPr/>
            </p:nvSpPr>
            <p:spPr>
              <a:xfrm>
                <a:off x="1272731" y="1547706"/>
                <a:ext cx="9859190" cy="1015663"/>
              </a:xfrm>
              <a:prstGeom prst="rect">
                <a:avLst/>
              </a:prstGeom>
            </p:spPr>
            <p:txBody>
              <a:bodyPr wrap="square">
                <a:spAutoFit/>
              </a:bodyPr>
              <a:lstStyle/>
              <a:p>
                <a:r>
                  <a:rPr lang="en-US" sz="2000" dirty="0">
                    <a:latin typeface="Cambria Math" panose="02040503050406030204" pitchFamily="18" charset="0"/>
                    <a:ea typeface="Cambria Math" panose="02040503050406030204" pitchFamily="18" charset="0"/>
                  </a:rPr>
                  <a:t>WaveNets can model the conditional distribution </a:t>
                </a:r>
                <a14:m>
                  <m:oMath xmlns:m="http://schemas.openxmlformats.org/officeDocument/2006/math">
                    <m:r>
                      <a:rPr lang="en-US" sz="2000" i="1">
                        <a:latin typeface="Cambria Math" panose="02040503050406030204" pitchFamily="18" charset="0"/>
                        <a:ea typeface="Cambria Math" panose="02040503050406030204" pitchFamily="18" charset="0"/>
                      </a:rPr>
                      <m:t>𝑝</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h</m:t>
                        </m:r>
                      </m:e>
                    </m:d>
                    <m:r>
                      <a:rPr lang="en-US" sz="2000" i="1">
                        <a:latin typeface="Cambria Math" panose="02040503050406030204" pitchFamily="18" charset="0"/>
                        <a:ea typeface="Cambria Math" panose="02040503050406030204" pitchFamily="18" charset="0"/>
                      </a:rPr>
                      <m:t> </m:t>
                    </m:r>
                  </m:oMath>
                </a14:m>
                <a:r>
                  <a:rPr lang="en-US" sz="2000" dirty="0">
                    <a:latin typeface="Cambria Math" panose="02040503050406030204" pitchFamily="18" charset="0"/>
                    <a:ea typeface="Cambria Math" panose="02040503050406030204" pitchFamily="18" charset="0"/>
                  </a:rPr>
                  <a:t> of the audio given the input h – f.e. we can choose the speaker by feeding the speaker identity to the model as an extra input</a:t>
                </a:r>
                <a:endParaRPr lang="ru-RU" sz="2000" dirty="0">
                  <a:latin typeface="Cambria Math" panose="02040503050406030204" pitchFamily="18" charset="0"/>
                  <a:ea typeface="Cambria Math" panose="02040503050406030204" pitchFamily="18" charset="0"/>
                </a:endParaRPr>
              </a:p>
            </p:txBody>
          </p:sp>
        </mc:Choice>
        <mc:Fallback>
          <p:sp>
            <p:nvSpPr>
              <p:cNvPr id="9" name="Прямоугольник 8">
                <a:extLst>
                  <a:ext uri="{FF2B5EF4-FFF2-40B4-BE49-F238E27FC236}">
                    <a16:creationId xmlns:a16="http://schemas.microsoft.com/office/drawing/2014/main" id="{ED4D2024-223E-4713-8174-9D1CB1CAA306}"/>
                  </a:ext>
                </a:extLst>
              </p:cNvPr>
              <p:cNvSpPr>
                <a:spLocks noRot="1" noChangeAspect="1" noMove="1" noResize="1" noEditPoints="1" noAdjustHandles="1" noChangeArrowheads="1" noChangeShapeType="1" noTextEdit="1"/>
              </p:cNvSpPr>
              <p:nvPr/>
            </p:nvSpPr>
            <p:spPr>
              <a:xfrm>
                <a:off x="1272731" y="1547706"/>
                <a:ext cx="9859190" cy="1015663"/>
              </a:xfrm>
              <a:prstGeom prst="rect">
                <a:avLst/>
              </a:prstGeom>
              <a:blipFill>
                <a:blip r:embed="rId7"/>
                <a:stretch>
                  <a:fillRect l="-680" t="-3593" b="-9581"/>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0" name="Прямоугольник 9">
                <a:extLst>
                  <a:ext uri="{FF2B5EF4-FFF2-40B4-BE49-F238E27FC236}">
                    <a16:creationId xmlns:a16="http://schemas.microsoft.com/office/drawing/2014/main" id="{908CA963-018C-4869-B012-5F3D2D327745}"/>
                  </a:ext>
                </a:extLst>
              </p:cNvPr>
              <p:cNvSpPr/>
              <p:nvPr/>
            </p:nvSpPr>
            <p:spPr>
              <a:xfrm>
                <a:off x="6759343" y="3915726"/>
                <a:ext cx="5175711" cy="4199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𝑧</m:t>
                      </m:r>
                      <m:r>
                        <a:rPr lang="en-US" i="1" smtClean="0">
                          <a:latin typeface="Cambria Math" panose="02040503050406030204" pitchFamily="18" charset="0"/>
                        </a:rPr>
                        <m:t>=</m:t>
                      </m:r>
                      <m:func>
                        <m:funcPr>
                          <m:ctrlPr>
                            <a:rPr lang="en-US" i="1">
                              <a:latin typeface="Cambria Math" panose="02040503050406030204" pitchFamily="18" charset="0"/>
                            </a:rPr>
                          </m:ctrlPr>
                        </m:funcPr>
                        <m:fName>
                          <m:r>
                            <a:rPr lang="en-US" i="1">
                              <a:latin typeface="Cambria Math" panose="02040503050406030204" pitchFamily="18" charset="0"/>
                            </a:rPr>
                            <m:t>𝑡𝑎𝑛h</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𝑘</m:t>
                                  </m:r>
                                </m:sub>
                                <m:sup>
                                  <m:r>
                                    <a:rPr lang="en-US" b="0" i="1" smtClean="0">
                                      <a:latin typeface="Cambria Math" panose="02040503050406030204" pitchFamily="18" charset="0"/>
                                    </a:rPr>
                                    <m:t> </m:t>
                                  </m:r>
                                </m:sup>
                              </m:sSubSup>
                              <m:r>
                                <a:rPr lang="en-US" b="0" i="1" smtClean="0">
                                  <a:latin typeface="Cambria Math" panose="02040503050406030204" pitchFamily="18" charset="0"/>
                                </a:rPr>
                                <m:t>𝑦</m:t>
                              </m:r>
                            </m:e>
                          </m:d>
                        </m:e>
                      </m:func>
                      <m:r>
                        <a:rPr lang="en-US" i="1">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𝑘</m:t>
                              </m:r>
                            </m:sub>
                            <m:sup>
                              <m:r>
                                <a:rPr lang="en-US" b="0" i="1" smtClean="0">
                                  <a:latin typeface="Cambria Math" panose="02040503050406030204" pitchFamily="18" charset="0"/>
                                </a:rPr>
                                <m:t> </m:t>
                              </m:r>
                            </m:sup>
                          </m:sSubSup>
                          <m:r>
                            <a:rPr lang="en-US" b="0" i="1" smtClean="0">
                              <a:latin typeface="Cambria Math" panose="02040503050406030204" pitchFamily="18" charset="0"/>
                            </a:rPr>
                            <m:t>𝑦</m:t>
                          </m:r>
                        </m:e>
                      </m:d>
                      <m:r>
                        <a:rPr lang="en-US" i="1">
                          <a:latin typeface="Cambria Math" panose="02040503050406030204" pitchFamily="18" charset="0"/>
                        </a:rPr>
                        <m:t>,</m:t>
                      </m:r>
                    </m:oMath>
                  </m:oMathPara>
                </a14:m>
                <a:endParaRPr lang="en-US" i="1" dirty="0">
                  <a:latin typeface="Cambria Math" panose="02040503050406030204" pitchFamily="18" charset="0"/>
                </a:endParaRPr>
              </a:p>
            </p:txBody>
          </p:sp>
        </mc:Choice>
        <mc:Fallback>
          <p:sp>
            <p:nvSpPr>
              <p:cNvPr id="10" name="Прямоугольник 9">
                <a:extLst>
                  <a:ext uri="{FF2B5EF4-FFF2-40B4-BE49-F238E27FC236}">
                    <a16:creationId xmlns:a16="http://schemas.microsoft.com/office/drawing/2014/main" id="{908CA963-018C-4869-B012-5F3D2D327745}"/>
                  </a:ext>
                </a:extLst>
              </p:cNvPr>
              <p:cNvSpPr>
                <a:spLocks noRot="1" noChangeAspect="1" noMove="1" noResize="1" noEditPoints="1" noAdjustHandles="1" noChangeArrowheads="1" noChangeShapeType="1" noTextEdit="1"/>
              </p:cNvSpPr>
              <p:nvPr/>
            </p:nvSpPr>
            <p:spPr>
              <a:xfrm>
                <a:off x="6759343" y="3915726"/>
                <a:ext cx="5175711" cy="419987"/>
              </a:xfrm>
              <a:prstGeom prst="rect">
                <a:avLst/>
              </a:prstGeom>
              <a:blipFill>
                <a:blip r:embed="rId8"/>
                <a:stretch>
                  <a:fillRect b="-10145"/>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2" name="Прямоугольник 11">
                <a:extLst>
                  <a:ext uri="{FF2B5EF4-FFF2-40B4-BE49-F238E27FC236}">
                    <a16:creationId xmlns:a16="http://schemas.microsoft.com/office/drawing/2014/main" id="{CA16D248-CAD7-4FB1-892E-E381722532EA}"/>
                  </a:ext>
                </a:extLst>
              </p:cNvPr>
              <p:cNvSpPr/>
              <p:nvPr/>
            </p:nvSpPr>
            <p:spPr>
              <a:xfrm>
                <a:off x="6760947" y="4335713"/>
                <a:ext cx="2872902" cy="4002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𝑉</m:t>
                          </m:r>
                        </m:e>
                        <m:sub>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 </m:t>
                          </m:r>
                          <m:r>
                            <a:rPr lang="en-US" b="0" i="1" smtClean="0">
                              <a:latin typeface="Cambria Math" panose="02040503050406030204" pitchFamily="18" charset="0"/>
                            </a:rPr>
                            <m:t> </m:t>
                          </m:r>
                        </m:sup>
                      </m:sSubSup>
                      <m:r>
                        <a:rPr lang="en-US" b="0" i="1" smtClean="0">
                          <a:latin typeface="Cambria Math" panose="02040503050406030204" pitchFamily="18" charset="0"/>
                        </a:rPr>
                        <m:t>𝑦</m:t>
                      </m:r>
                      <m:r>
                        <a:rPr lang="en-US" i="1">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1×1 </m:t>
                      </m:r>
                      <m:r>
                        <a:rPr lang="en-US" b="0" i="1" smtClean="0">
                          <a:latin typeface="Cambria Math" panose="02040503050406030204" pitchFamily="18" charset="0"/>
                        </a:rPr>
                        <m:t>𝑐𝑜𝑛𝑣𝑜𝑙𝑢𝑡𝑖𝑜𝑛</m:t>
                      </m:r>
                    </m:oMath>
                  </m:oMathPara>
                </a14:m>
                <a:endParaRPr lang="ru-RU" dirty="0"/>
              </a:p>
            </p:txBody>
          </p:sp>
        </mc:Choice>
        <mc:Fallback>
          <p:sp>
            <p:nvSpPr>
              <p:cNvPr id="12" name="Прямоугольник 11">
                <a:extLst>
                  <a:ext uri="{FF2B5EF4-FFF2-40B4-BE49-F238E27FC236}">
                    <a16:creationId xmlns:a16="http://schemas.microsoft.com/office/drawing/2014/main" id="{CA16D248-CAD7-4FB1-892E-E381722532EA}"/>
                  </a:ext>
                </a:extLst>
              </p:cNvPr>
              <p:cNvSpPr>
                <a:spLocks noRot="1" noChangeAspect="1" noMove="1" noResize="1" noEditPoints="1" noAdjustHandles="1" noChangeArrowheads="1" noChangeShapeType="1" noTextEdit="1"/>
              </p:cNvSpPr>
              <p:nvPr/>
            </p:nvSpPr>
            <p:spPr>
              <a:xfrm>
                <a:off x="6760947" y="4335713"/>
                <a:ext cx="2872902" cy="400238"/>
              </a:xfrm>
              <a:prstGeom prst="rect">
                <a:avLst/>
              </a:prstGeom>
              <a:blipFill>
                <a:blip r:embed="rId9"/>
                <a:stretch>
                  <a:fillRect/>
                </a:stretch>
              </a:blipFill>
            </p:spPr>
            <p:txBody>
              <a:bodyPr/>
              <a:lstStyle/>
              <a:p>
                <a:r>
                  <a:rPr lang="ru-RU">
                    <a:noFill/>
                  </a:rPr>
                  <a:t> </a:t>
                </a:r>
              </a:p>
            </p:txBody>
          </p:sp>
        </mc:Fallback>
      </mc:AlternateContent>
      <p:sp>
        <p:nvSpPr>
          <p:cNvPr id="13" name="TextBox 12">
            <a:extLst>
              <a:ext uri="{FF2B5EF4-FFF2-40B4-BE49-F238E27FC236}">
                <a16:creationId xmlns:a16="http://schemas.microsoft.com/office/drawing/2014/main" id="{AFEA6E3D-1A0E-4734-BAE0-7DD9525F641A}"/>
              </a:ext>
            </a:extLst>
          </p:cNvPr>
          <p:cNvSpPr txBox="1"/>
          <p:nvPr/>
        </p:nvSpPr>
        <p:spPr>
          <a:xfrm>
            <a:off x="1272731" y="5695801"/>
            <a:ext cx="5159554" cy="369332"/>
          </a:xfrm>
          <a:prstGeom prst="rect">
            <a:avLst/>
          </a:prstGeom>
          <a:noFill/>
        </p:spPr>
        <p:txBody>
          <a:bodyPr wrap="none" rtlCol="0">
            <a:spAutoFit/>
          </a:bodyPr>
          <a:lstStyle/>
          <a:p>
            <a:r>
              <a:rPr lang="en-US" b="1" dirty="0">
                <a:latin typeface="Cambria Math" panose="02040503050406030204" pitchFamily="18" charset="0"/>
                <a:ea typeface="Cambria Math" panose="02040503050406030204" pitchFamily="18" charset="0"/>
              </a:rPr>
              <a:t>Global conditioning</a:t>
            </a:r>
            <a:r>
              <a:rPr lang="en-US" dirty="0">
                <a:latin typeface="Cambria Math" panose="02040503050406030204" pitchFamily="18" charset="0"/>
                <a:ea typeface="Cambria Math" panose="02040503050406030204" pitchFamily="18" charset="0"/>
              </a:rPr>
              <a:t>:</a:t>
            </a:r>
            <a:r>
              <a:rPr lang="ru-RU"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single latent representation h </a:t>
            </a:r>
            <a:endParaRPr lang="ru-RU" dirty="0">
              <a:latin typeface="Cambria Math" panose="02040503050406030204" pitchFamily="18" charset="0"/>
              <a:ea typeface="Cambria Math" panose="02040503050406030204" pitchFamily="18" charset="0"/>
            </a:endParaRPr>
          </a:p>
        </p:txBody>
      </p:sp>
      <mc:AlternateContent xmlns:mc="http://schemas.openxmlformats.org/markup-compatibility/2006">
        <mc:Choice xmlns:a14="http://schemas.microsoft.com/office/drawing/2010/main" Requires="a14">
          <p:sp>
            <p:nvSpPr>
              <p:cNvPr id="14" name="Прямоугольник 13">
                <a:extLst>
                  <a:ext uri="{FF2B5EF4-FFF2-40B4-BE49-F238E27FC236}">
                    <a16:creationId xmlns:a16="http://schemas.microsoft.com/office/drawing/2014/main" id="{6AD1D6E7-A3B3-4F42-805B-618A12493F53}"/>
                  </a:ext>
                </a:extLst>
              </p:cNvPr>
              <p:cNvSpPr/>
              <p:nvPr/>
            </p:nvSpPr>
            <p:spPr>
              <a:xfrm>
                <a:off x="6759343" y="5695801"/>
                <a:ext cx="5257401" cy="369332"/>
              </a:xfrm>
              <a:prstGeom prst="rect">
                <a:avLst/>
              </a:prstGeom>
            </p:spPr>
            <p:txBody>
              <a:bodyPr wrap="none">
                <a:spAutoFit/>
              </a:bodyPr>
              <a:lstStyle/>
              <a:p>
                <a:r>
                  <a:rPr lang="en-US" b="1" dirty="0"/>
                  <a:t>Local </a:t>
                </a:r>
                <a:r>
                  <a:rPr lang="en-US" b="1" dirty="0">
                    <a:latin typeface="Cambria Math" panose="02040503050406030204" pitchFamily="18" charset="0"/>
                    <a:ea typeface="Cambria Math" panose="02040503050406030204" pitchFamily="18" charset="0"/>
                  </a:rPr>
                  <a:t>conditioning</a:t>
                </a:r>
                <a:r>
                  <a:rPr lang="en-US" dirty="0"/>
                  <a:t>:</a:t>
                </a:r>
                <a:r>
                  <a:rPr lang="ru-RU" dirty="0"/>
                  <a:t> </a:t>
                </a:r>
                <a:r>
                  <a:rPr lang="en-US" dirty="0"/>
                  <a:t>second timeseries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oMath>
                </a14:m>
                <a:endParaRPr lang="ru-RU" dirty="0"/>
              </a:p>
            </p:txBody>
          </p:sp>
        </mc:Choice>
        <mc:Fallback>
          <p:sp>
            <p:nvSpPr>
              <p:cNvPr id="14" name="Прямоугольник 13">
                <a:extLst>
                  <a:ext uri="{FF2B5EF4-FFF2-40B4-BE49-F238E27FC236}">
                    <a16:creationId xmlns:a16="http://schemas.microsoft.com/office/drawing/2014/main" id="{6AD1D6E7-A3B3-4F42-805B-618A12493F53}"/>
                  </a:ext>
                </a:extLst>
              </p:cNvPr>
              <p:cNvSpPr>
                <a:spLocks noRot="1" noChangeAspect="1" noMove="1" noResize="1" noEditPoints="1" noAdjustHandles="1" noChangeArrowheads="1" noChangeShapeType="1" noTextEdit="1"/>
              </p:cNvSpPr>
              <p:nvPr/>
            </p:nvSpPr>
            <p:spPr>
              <a:xfrm>
                <a:off x="6759343" y="5695801"/>
                <a:ext cx="5257401" cy="369332"/>
              </a:xfrm>
              <a:prstGeom prst="rect">
                <a:avLst/>
              </a:prstGeom>
              <a:blipFill>
                <a:blip r:embed="rId10"/>
                <a:stretch>
                  <a:fillRect l="-1044" t="-11475" b="-24590"/>
                </a:stretch>
              </a:blipFill>
            </p:spPr>
            <p:txBody>
              <a:bodyPr/>
              <a:lstStyle/>
              <a:p>
                <a:r>
                  <a:rPr lang="ru-RU">
                    <a:noFill/>
                  </a:rPr>
                  <a:t> </a:t>
                </a:r>
              </a:p>
            </p:txBody>
          </p:sp>
        </mc:Fallback>
      </mc:AlternateContent>
      <p:sp>
        <p:nvSpPr>
          <p:cNvPr id="15" name="Стрелка: вверх 14">
            <a:extLst>
              <a:ext uri="{FF2B5EF4-FFF2-40B4-BE49-F238E27FC236}">
                <a16:creationId xmlns:a16="http://schemas.microsoft.com/office/drawing/2014/main" id="{51AF629B-682D-41FD-B230-DBD9E3BC1043}"/>
              </a:ext>
            </a:extLst>
          </p:cNvPr>
          <p:cNvSpPr/>
          <p:nvPr/>
        </p:nvSpPr>
        <p:spPr>
          <a:xfrm>
            <a:off x="3581875" y="5209382"/>
            <a:ext cx="360205" cy="369332"/>
          </a:xfrm>
          <a:prstGeom prst="upArrow">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Стрелка: вверх 15">
            <a:extLst>
              <a:ext uri="{FF2B5EF4-FFF2-40B4-BE49-F238E27FC236}">
                <a16:creationId xmlns:a16="http://schemas.microsoft.com/office/drawing/2014/main" id="{B388FAE6-9598-4BE6-BAB3-AA64B327D71E}"/>
              </a:ext>
            </a:extLst>
          </p:cNvPr>
          <p:cNvSpPr/>
          <p:nvPr/>
        </p:nvSpPr>
        <p:spPr>
          <a:xfrm>
            <a:off x="9027838" y="5209382"/>
            <a:ext cx="360205" cy="369332"/>
          </a:xfrm>
          <a:prstGeom prst="upArrow">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48546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A4C0B2D-2BB1-4C4C-BFEE-2985C2802B55}"/>
              </a:ext>
            </a:extLst>
          </p:cNvPr>
          <p:cNvSpPr>
            <a:spLocks noGrp="1"/>
          </p:cNvSpPr>
          <p:nvPr>
            <p:ph type="title"/>
          </p:nvPr>
        </p:nvSpPr>
        <p:spPr/>
        <p:txBody>
          <a:bodyPr/>
          <a:lstStyle/>
          <a:p>
            <a:pPr algn="ctr"/>
            <a:r>
              <a:rPr lang="en-US" dirty="0"/>
              <a:t>Multispeaker speech generator results</a:t>
            </a:r>
            <a:endParaRPr lang="ru-RU" dirty="0"/>
          </a:p>
        </p:txBody>
      </p:sp>
      <p:sp>
        <p:nvSpPr>
          <p:cNvPr id="3" name="TextBox 2">
            <a:extLst>
              <a:ext uri="{FF2B5EF4-FFF2-40B4-BE49-F238E27FC236}">
                <a16:creationId xmlns:a16="http://schemas.microsoft.com/office/drawing/2014/main" id="{5D1CA595-0F70-4F9D-AA85-F2214778E164}"/>
              </a:ext>
            </a:extLst>
          </p:cNvPr>
          <p:cNvSpPr txBox="1"/>
          <p:nvPr/>
        </p:nvSpPr>
        <p:spPr>
          <a:xfrm>
            <a:off x="1434830" y="1690688"/>
            <a:ext cx="9371925" cy="400110"/>
          </a:xfrm>
          <a:prstGeom prst="rect">
            <a:avLst/>
          </a:prstGeom>
          <a:noFill/>
        </p:spPr>
        <p:txBody>
          <a:bodyPr wrap="none" rtlCol="0">
            <a:spAutoFit/>
          </a:bodyPr>
          <a:lstStyle/>
          <a:p>
            <a:r>
              <a:rPr lang="en-US" sz="2000" dirty="0">
                <a:latin typeface="Cambria Math" panose="02040503050406030204" pitchFamily="18" charset="0"/>
                <a:ea typeface="Cambria Math" panose="02040503050406030204" pitchFamily="18" charset="0"/>
              </a:rPr>
              <a:t>Predictions conditioned only on the previous audio samples (not on a text) = bla-bla</a:t>
            </a:r>
            <a:r>
              <a:rPr lang="ru-RU" sz="2000" dirty="0">
                <a:latin typeface="Cambria Math" panose="02040503050406030204" pitchFamily="18" charset="0"/>
                <a:ea typeface="Cambria Math" panose="02040503050406030204" pitchFamily="18" charset="0"/>
              </a:rPr>
              <a:t> </a:t>
            </a:r>
          </a:p>
        </p:txBody>
      </p:sp>
      <p:sp>
        <p:nvSpPr>
          <p:cNvPr id="4" name="TextBox 3">
            <a:extLst>
              <a:ext uri="{FF2B5EF4-FFF2-40B4-BE49-F238E27FC236}">
                <a16:creationId xmlns:a16="http://schemas.microsoft.com/office/drawing/2014/main" id="{B1B1AA00-20C8-407B-905F-521E494D3D7B}"/>
              </a:ext>
            </a:extLst>
          </p:cNvPr>
          <p:cNvSpPr txBox="1"/>
          <p:nvPr/>
        </p:nvSpPr>
        <p:spPr>
          <a:xfrm>
            <a:off x="1434830" y="3149025"/>
            <a:ext cx="3553024" cy="400110"/>
          </a:xfrm>
          <a:prstGeom prst="rect">
            <a:avLst/>
          </a:prstGeom>
          <a:noFill/>
        </p:spPr>
        <p:txBody>
          <a:bodyPr wrap="none" rtlCol="0">
            <a:spAutoFit/>
          </a:bodyPr>
          <a:lstStyle/>
          <a:p>
            <a:r>
              <a:rPr lang="en-US" sz="2000" dirty="0">
                <a:latin typeface="Cambria Math" panose="02040503050406030204" pitchFamily="18" charset="0"/>
                <a:ea typeface="Cambria Math" panose="02040503050406030204" pitchFamily="18" charset="0"/>
              </a:rPr>
              <a:t>Changing identity of a speaker:</a:t>
            </a:r>
            <a:endParaRPr lang="ru-RU" sz="2000" dirty="0">
              <a:latin typeface="Cambria Math" panose="02040503050406030204" pitchFamily="18" charset="0"/>
              <a:ea typeface="Cambria Math" panose="02040503050406030204" pitchFamily="18" charset="0"/>
            </a:endParaRPr>
          </a:p>
        </p:txBody>
      </p:sp>
      <p:sp>
        <p:nvSpPr>
          <p:cNvPr id="5" name="TextBox 4">
            <a:extLst>
              <a:ext uri="{FF2B5EF4-FFF2-40B4-BE49-F238E27FC236}">
                <a16:creationId xmlns:a16="http://schemas.microsoft.com/office/drawing/2014/main" id="{B1400202-2A9D-4A16-8DFA-7E79769F6871}"/>
              </a:ext>
            </a:extLst>
          </p:cNvPr>
          <p:cNvSpPr txBox="1"/>
          <p:nvPr/>
        </p:nvSpPr>
        <p:spPr>
          <a:xfrm>
            <a:off x="4928852" y="3834840"/>
            <a:ext cx="1327608"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 emotions</a:t>
            </a:r>
            <a:endParaRPr lang="ru-RU" dirty="0">
              <a:latin typeface="Cambria Math" panose="02040503050406030204" pitchFamily="18" charset="0"/>
              <a:ea typeface="Cambria Math" panose="02040503050406030204" pitchFamily="18" charset="0"/>
            </a:endParaRPr>
          </a:p>
        </p:txBody>
      </p:sp>
      <p:pic>
        <p:nvPicPr>
          <p:cNvPr id="6" name="Рисунок 5">
            <a:extLst>
              <a:ext uri="{FF2B5EF4-FFF2-40B4-BE49-F238E27FC236}">
                <a16:creationId xmlns:a16="http://schemas.microsoft.com/office/drawing/2014/main" id="{42FBE648-2481-4FB3-AEE8-A0514627AF77}"/>
              </a:ext>
            </a:extLst>
          </p:cNvPr>
          <p:cNvPicPr>
            <a:picLocks noChangeAspect="1"/>
          </p:cNvPicPr>
          <p:nvPr/>
        </p:nvPicPr>
        <p:blipFill>
          <a:blip r:embed="rId23"/>
          <a:stretch>
            <a:fillRect/>
          </a:stretch>
        </p:blipFill>
        <p:spPr>
          <a:xfrm>
            <a:off x="1928036" y="3887689"/>
            <a:ext cx="2202371" cy="830652"/>
          </a:xfrm>
          <a:prstGeom prst="rect">
            <a:avLst/>
          </a:prstGeom>
        </p:spPr>
      </p:pic>
      <p:pic>
        <p:nvPicPr>
          <p:cNvPr id="7" name="Рисунок 6">
            <a:extLst>
              <a:ext uri="{FF2B5EF4-FFF2-40B4-BE49-F238E27FC236}">
                <a16:creationId xmlns:a16="http://schemas.microsoft.com/office/drawing/2014/main" id="{9A064DA8-6E39-4878-A86A-FC95C45D0972}"/>
              </a:ext>
            </a:extLst>
          </p:cNvPr>
          <p:cNvPicPr>
            <a:picLocks noChangeAspect="1"/>
          </p:cNvPicPr>
          <p:nvPr/>
        </p:nvPicPr>
        <p:blipFill>
          <a:blip r:embed="rId24"/>
          <a:stretch>
            <a:fillRect/>
          </a:stretch>
        </p:blipFill>
        <p:spPr>
          <a:xfrm>
            <a:off x="4130407" y="3834840"/>
            <a:ext cx="533787" cy="374264"/>
          </a:xfrm>
          <a:prstGeom prst="rect">
            <a:avLst/>
          </a:prstGeom>
        </p:spPr>
      </p:pic>
      <p:pic>
        <p:nvPicPr>
          <p:cNvPr id="8" name="Рисунок 7">
            <a:extLst>
              <a:ext uri="{FF2B5EF4-FFF2-40B4-BE49-F238E27FC236}">
                <a16:creationId xmlns:a16="http://schemas.microsoft.com/office/drawing/2014/main" id="{B5674B93-9271-4A04-A84A-192813DEB1D5}"/>
              </a:ext>
            </a:extLst>
          </p:cNvPr>
          <p:cNvPicPr>
            <a:picLocks noChangeAspect="1"/>
          </p:cNvPicPr>
          <p:nvPr/>
        </p:nvPicPr>
        <p:blipFill>
          <a:blip r:embed="rId25"/>
          <a:stretch>
            <a:fillRect/>
          </a:stretch>
        </p:blipFill>
        <p:spPr>
          <a:xfrm>
            <a:off x="1434830" y="3834840"/>
            <a:ext cx="486580" cy="369332"/>
          </a:xfrm>
          <a:prstGeom prst="rect">
            <a:avLst/>
          </a:prstGeom>
        </p:spPr>
      </p:pic>
      <p:pic>
        <p:nvPicPr>
          <p:cNvPr id="6148" name="Picture 4" descr="ÐÐ°ÑÑÐ¸Ð½ÐºÐ¸ Ð¿Ð¾ Ð·Ð°Ð¿ÑÐ¾ÑÑ ÑÐ»Ð°Ð³ Ð°Ð¼ÐµÑÐ¸ÐºÐ¸">
            <a:extLst>
              <a:ext uri="{FF2B5EF4-FFF2-40B4-BE49-F238E27FC236}">
                <a16:creationId xmlns:a16="http://schemas.microsoft.com/office/drawing/2014/main" id="{B8BC37C8-7547-4D27-84F1-84A6B87AA31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34830" y="4306693"/>
            <a:ext cx="411648" cy="41164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ÐÐ°ÑÑÐ¸Ð½ÐºÐ¸ Ð¿Ð¾ Ð·Ð°Ð¿ÑÐ¾ÑÑ ÑÐ»Ð°Ð³ Ð°Ð½Ð³Ð»Ð¸Ð¸">
            <a:extLst>
              <a:ext uri="{FF2B5EF4-FFF2-40B4-BE49-F238E27FC236}">
                <a16:creationId xmlns:a16="http://schemas.microsoft.com/office/drawing/2014/main" id="{8B9C8342-5879-4C42-834D-6487B1BAD049}"/>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206800" y="4337341"/>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3AECDD0-5E33-4536-BEE4-73F7928F0D91}"/>
              </a:ext>
            </a:extLst>
          </p:cNvPr>
          <p:cNvSpPr txBox="1"/>
          <p:nvPr/>
        </p:nvSpPr>
        <p:spPr>
          <a:xfrm>
            <a:off x="4928852" y="4303015"/>
            <a:ext cx="1141659"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 accents</a:t>
            </a:r>
            <a:endParaRPr lang="ru-RU" dirty="0">
              <a:latin typeface="Cambria Math" panose="02040503050406030204" pitchFamily="18" charset="0"/>
              <a:ea typeface="Cambria Math" panose="02040503050406030204" pitchFamily="18" charset="0"/>
            </a:endParaRPr>
          </a:p>
        </p:txBody>
      </p:sp>
      <p:pic>
        <p:nvPicPr>
          <p:cNvPr id="9" name="ident1">
            <a:hlinkClick r:id="" action="ppaction://media"/>
            <a:extLst>
              <a:ext uri="{FF2B5EF4-FFF2-40B4-BE49-F238E27FC236}">
                <a16:creationId xmlns:a16="http://schemas.microsoft.com/office/drawing/2014/main" id="{77EAE7D4-1B2D-40FB-B06F-CE06B70E6A91}"/>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5141371" y="3149247"/>
            <a:ext cx="406400" cy="406400"/>
          </a:xfrm>
          <a:prstGeom prst="rect">
            <a:avLst/>
          </a:prstGeom>
        </p:spPr>
      </p:pic>
      <p:sp>
        <p:nvSpPr>
          <p:cNvPr id="10" name="TextBox 9">
            <a:extLst>
              <a:ext uri="{FF2B5EF4-FFF2-40B4-BE49-F238E27FC236}">
                <a16:creationId xmlns:a16="http://schemas.microsoft.com/office/drawing/2014/main" id="{AA2CEAE1-D936-4923-8333-4D6BB9062FE3}"/>
              </a:ext>
            </a:extLst>
          </p:cNvPr>
          <p:cNvSpPr txBox="1"/>
          <p:nvPr/>
        </p:nvSpPr>
        <p:spPr>
          <a:xfrm>
            <a:off x="5642650" y="3149025"/>
            <a:ext cx="426720" cy="400110"/>
          </a:xfrm>
          <a:prstGeom prst="rect">
            <a:avLst/>
          </a:prstGeom>
          <a:noFill/>
        </p:spPr>
        <p:txBody>
          <a:bodyPr wrap="none" rtlCol="0">
            <a:spAutoFit/>
          </a:bodyPr>
          <a:lstStyle/>
          <a:p>
            <a:r>
              <a:rPr lang="en-US" sz="2000" dirty="0">
                <a:latin typeface="Cambria Math" panose="02040503050406030204" pitchFamily="18" charset="0"/>
                <a:ea typeface="Cambria Math" panose="02040503050406030204" pitchFamily="18" charset="0"/>
              </a:rPr>
              <a:t>or</a:t>
            </a:r>
            <a:endParaRPr lang="ru-RU" sz="2000" dirty="0">
              <a:latin typeface="Cambria Math" panose="02040503050406030204" pitchFamily="18" charset="0"/>
              <a:ea typeface="Cambria Math" panose="02040503050406030204" pitchFamily="18" charset="0"/>
            </a:endParaRPr>
          </a:p>
        </p:txBody>
      </p:sp>
      <p:pic>
        <p:nvPicPr>
          <p:cNvPr id="11" name="ident2">
            <a:hlinkClick r:id="" action="ppaction://media"/>
            <a:extLst>
              <a:ext uri="{FF2B5EF4-FFF2-40B4-BE49-F238E27FC236}">
                <a16:creationId xmlns:a16="http://schemas.microsoft.com/office/drawing/2014/main" id="{721609A6-71B6-4E9F-A2B1-F4ABF819E41A}"/>
              </a:ext>
            </a:extLst>
          </p:cNvPr>
          <p:cNvPicPr>
            <a:picLocks noChangeAspect="1"/>
          </p:cNvPicPr>
          <p:nvPr>
            <a:audioFile r:link="rId4"/>
            <p:extLst>
              <p:ext uri="{DAA4B4D4-6D71-4841-9C94-3DE7FCFB9230}">
                <p14:media xmlns:p14="http://schemas.microsoft.com/office/powerpoint/2010/main" r:embed="rId3"/>
              </p:ext>
            </p:extLst>
          </p:nvPr>
        </p:nvPicPr>
        <p:blipFill>
          <a:blip r:embed="rId28"/>
          <a:stretch>
            <a:fillRect/>
          </a:stretch>
        </p:blipFill>
        <p:spPr>
          <a:xfrm>
            <a:off x="6164250" y="3149247"/>
            <a:ext cx="406400" cy="406400"/>
          </a:xfrm>
          <a:prstGeom prst="rect">
            <a:avLst/>
          </a:prstGeom>
        </p:spPr>
      </p:pic>
      <p:sp>
        <p:nvSpPr>
          <p:cNvPr id="16" name="TextBox 15">
            <a:extLst>
              <a:ext uri="{FF2B5EF4-FFF2-40B4-BE49-F238E27FC236}">
                <a16:creationId xmlns:a16="http://schemas.microsoft.com/office/drawing/2014/main" id="{4D65712B-849C-4563-B9CC-63EF796D74A1}"/>
              </a:ext>
            </a:extLst>
          </p:cNvPr>
          <p:cNvSpPr txBox="1"/>
          <p:nvPr/>
        </p:nvSpPr>
        <p:spPr>
          <a:xfrm>
            <a:off x="6642230" y="3140167"/>
            <a:ext cx="426720" cy="400110"/>
          </a:xfrm>
          <a:prstGeom prst="rect">
            <a:avLst/>
          </a:prstGeom>
          <a:noFill/>
        </p:spPr>
        <p:txBody>
          <a:bodyPr wrap="none" rtlCol="0">
            <a:spAutoFit/>
          </a:bodyPr>
          <a:lstStyle/>
          <a:p>
            <a:r>
              <a:rPr lang="en-US" sz="2000" dirty="0">
                <a:latin typeface="Cambria Math" panose="02040503050406030204" pitchFamily="18" charset="0"/>
                <a:ea typeface="Cambria Math" panose="02040503050406030204" pitchFamily="18" charset="0"/>
              </a:rPr>
              <a:t>or</a:t>
            </a:r>
            <a:endParaRPr lang="ru-RU" sz="2000" dirty="0">
              <a:latin typeface="Cambria Math" panose="02040503050406030204" pitchFamily="18" charset="0"/>
              <a:ea typeface="Cambria Math" panose="02040503050406030204" pitchFamily="18" charset="0"/>
            </a:endParaRPr>
          </a:p>
        </p:txBody>
      </p:sp>
      <p:pic>
        <p:nvPicPr>
          <p:cNvPr id="13" name="ident3">
            <a:hlinkClick r:id="" action="ppaction://media"/>
            <a:extLst>
              <a:ext uri="{FF2B5EF4-FFF2-40B4-BE49-F238E27FC236}">
                <a16:creationId xmlns:a16="http://schemas.microsoft.com/office/drawing/2014/main" id="{2E18286B-9407-4FBE-8235-B4EF671AA48D}"/>
              </a:ext>
            </a:extLst>
          </p:cNvPr>
          <p:cNvPicPr>
            <a:picLocks noChangeAspect="1"/>
          </p:cNvPicPr>
          <p:nvPr>
            <a:audioFile r:link="rId6"/>
            <p:extLst>
              <p:ext uri="{DAA4B4D4-6D71-4841-9C94-3DE7FCFB9230}">
                <p14:media xmlns:p14="http://schemas.microsoft.com/office/powerpoint/2010/main" r:embed="rId5"/>
              </p:ext>
            </p:extLst>
          </p:nvPr>
        </p:nvPicPr>
        <p:blipFill>
          <a:blip r:embed="rId28"/>
          <a:stretch>
            <a:fillRect/>
          </a:stretch>
        </p:blipFill>
        <p:spPr>
          <a:xfrm>
            <a:off x="7157203" y="3149247"/>
            <a:ext cx="406400" cy="406400"/>
          </a:xfrm>
          <a:prstGeom prst="rect">
            <a:avLst/>
          </a:prstGeom>
        </p:spPr>
      </p:pic>
      <p:sp>
        <p:nvSpPr>
          <p:cNvPr id="18" name="TextBox 17">
            <a:extLst>
              <a:ext uri="{FF2B5EF4-FFF2-40B4-BE49-F238E27FC236}">
                <a16:creationId xmlns:a16="http://schemas.microsoft.com/office/drawing/2014/main" id="{35C7F8DA-379C-4D99-9C5C-D20736B686C6}"/>
              </a:ext>
            </a:extLst>
          </p:cNvPr>
          <p:cNvSpPr txBox="1"/>
          <p:nvPr/>
        </p:nvSpPr>
        <p:spPr>
          <a:xfrm>
            <a:off x="7637804" y="3140167"/>
            <a:ext cx="426720" cy="400110"/>
          </a:xfrm>
          <a:prstGeom prst="rect">
            <a:avLst/>
          </a:prstGeom>
          <a:noFill/>
        </p:spPr>
        <p:txBody>
          <a:bodyPr wrap="none" rtlCol="0">
            <a:spAutoFit/>
          </a:bodyPr>
          <a:lstStyle/>
          <a:p>
            <a:r>
              <a:rPr lang="en-US" sz="2000" dirty="0">
                <a:latin typeface="Cambria Math" panose="02040503050406030204" pitchFamily="18" charset="0"/>
                <a:ea typeface="Cambria Math" panose="02040503050406030204" pitchFamily="18" charset="0"/>
              </a:rPr>
              <a:t>or</a:t>
            </a:r>
            <a:endParaRPr lang="ru-RU" sz="2000" dirty="0">
              <a:latin typeface="Cambria Math" panose="02040503050406030204" pitchFamily="18" charset="0"/>
              <a:ea typeface="Cambria Math" panose="02040503050406030204" pitchFamily="18" charset="0"/>
            </a:endParaRPr>
          </a:p>
        </p:txBody>
      </p:sp>
      <p:pic>
        <p:nvPicPr>
          <p:cNvPr id="14" name="ident4">
            <a:hlinkClick r:id="" action="ppaction://media"/>
            <a:extLst>
              <a:ext uri="{FF2B5EF4-FFF2-40B4-BE49-F238E27FC236}">
                <a16:creationId xmlns:a16="http://schemas.microsoft.com/office/drawing/2014/main" id="{2D242412-045A-4C2D-9799-AAE9AC30760A}"/>
              </a:ext>
            </a:extLst>
          </p:cNvPr>
          <p:cNvPicPr>
            <a:picLocks noChangeAspect="1"/>
          </p:cNvPicPr>
          <p:nvPr>
            <a:audioFile r:link="rId8"/>
            <p:extLst>
              <p:ext uri="{DAA4B4D4-6D71-4841-9C94-3DE7FCFB9230}">
                <p14:media xmlns:p14="http://schemas.microsoft.com/office/powerpoint/2010/main" r:embed="rId7"/>
              </p:ext>
            </p:extLst>
          </p:nvPr>
        </p:nvPicPr>
        <p:blipFill>
          <a:blip r:embed="rId28"/>
          <a:stretch>
            <a:fillRect/>
          </a:stretch>
        </p:blipFill>
        <p:spPr>
          <a:xfrm>
            <a:off x="8163409" y="3149247"/>
            <a:ext cx="406400" cy="406400"/>
          </a:xfrm>
          <a:prstGeom prst="rect">
            <a:avLst/>
          </a:prstGeom>
        </p:spPr>
      </p:pic>
      <p:sp>
        <p:nvSpPr>
          <p:cNvPr id="15" name="Прямоугольник 14">
            <a:extLst>
              <a:ext uri="{FF2B5EF4-FFF2-40B4-BE49-F238E27FC236}">
                <a16:creationId xmlns:a16="http://schemas.microsoft.com/office/drawing/2014/main" id="{4A6F6F33-8A58-47A5-B697-FED1D5B357D6}"/>
              </a:ext>
            </a:extLst>
          </p:cNvPr>
          <p:cNvSpPr/>
          <p:nvPr/>
        </p:nvSpPr>
        <p:spPr>
          <a:xfrm>
            <a:off x="1434830" y="5118451"/>
            <a:ext cx="10064744" cy="707886"/>
          </a:xfrm>
          <a:prstGeom prst="rect">
            <a:avLst/>
          </a:prstGeom>
          <a:ln>
            <a:noFill/>
          </a:ln>
        </p:spPr>
        <p:txBody>
          <a:bodyPr wrap="square">
            <a:spAutoFit/>
          </a:bodyPr>
          <a:lstStyle/>
          <a:p>
            <a:r>
              <a:rPr lang="en-US" sz="2000" dirty="0">
                <a:solidFill>
                  <a:schemeClr val="accent1">
                    <a:lumMod val="60000"/>
                    <a:lumOff val="4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Interesting detail</a:t>
            </a:r>
            <a:r>
              <a:rPr lang="en-US" sz="2000" dirty="0">
                <a:latin typeface="Cambria Math" panose="02040503050406030204" pitchFamily="18" charset="0"/>
                <a:ea typeface="Cambria Math" panose="02040503050406030204" pitchFamily="18" charset="0"/>
              </a:rPr>
              <a:t>: adding speakers resulted in better validation set performance compared to training solely on a single speaker</a:t>
            </a:r>
            <a:endParaRPr lang="ru-RU" sz="2000" dirty="0">
              <a:latin typeface="Cambria Math" panose="02040503050406030204" pitchFamily="18" charset="0"/>
              <a:ea typeface="Cambria Math" panose="02040503050406030204" pitchFamily="18" charset="0"/>
            </a:endParaRPr>
          </a:p>
        </p:txBody>
      </p:sp>
      <p:pic>
        <p:nvPicPr>
          <p:cNvPr id="17" name="рыба1">
            <a:hlinkClick r:id="" action="ppaction://media"/>
            <a:extLst>
              <a:ext uri="{FF2B5EF4-FFF2-40B4-BE49-F238E27FC236}">
                <a16:creationId xmlns:a16="http://schemas.microsoft.com/office/drawing/2014/main" id="{19EBA8A7-1EB7-492B-BEEC-A0D6DCFE0EA1}"/>
              </a:ext>
            </a:extLst>
          </p:cNvPr>
          <p:cNvPicPr>
            <a:picLocks noChangeAspect="1"/>
          </p:cNvPicPr>
          <p:nvPr>
            <a:audioFile r:link="rId10"/>
            <p:extLst>
              <p:ext uri="{DAA4B4D4-6D71-4841-9C94-3DE7FCFB9230}">
                <p14:media xmlns:p14="http://schemas.microsoft.com/office/powerpoint/2010/main" r:embed="rId9"/>
              </p:ext>
            </p:extLst>
          </p:nvPr>
        </p:nvPicPr>
        <p:blipFill>
          <a:blip r:embed="rId28"/>
          <a:stretch>
            <a:fillRect/>
          </a:stretch>
        </p:blipFill>
        <p:spPr>
          <a:xfrm>
            <a:off x="1684620" y="2429352"/>
            <a:ext cx="406400" cy="406400"/>
          </a:xfrm>
          <a:prstGeom prst="rect">
            <a:avLst/>
          </a:prstGeom>
        </p:spPr>
      </p:pic>
      <p:pic>
        <p:nvPicPr>
          <p:cNvPr id="19" name="рыба2">
            <a:hlinkClick r:id="" action="ppaction://media"/>
            <a:extLst>
              <a:ext uri="{FF2B5EF4-FFF2-40B4-BE49-F238E27FC236}">
                <a16:creationId xmlns:a16="http://schemas.microsoft.com/office/drawing/2014/main" id="{243D55A6-EE65-4D3D-8A33-3B406AD1772D}"/>
              </a:ext>
            </a:extLst>
          </p:cNvPr>
          <p:cNvPicPr>
            <a:picLocks noChangeAspect="1"/>
          </p:cNvPicPr>
          <p:nvPr>
            <a:audioFile r:link="rId12"/>
            <p:extLst>
              <p:ext uri="{DAA4B4D4-6D71-4841-9C94-3DE7FCFB9230}">
                <p14:media xmlns:p14="http://schemas.microsoft.com/office/powerpoint/2010/main" r:embed="rId11"/>
              </p:ext>
            </p:extLst>
          </p:nvPr>
        </p:nvPicPr>
        <p:blipFill>
          <a:blip r:embed="rId28"/>
          <a:stretch>
            <a:fillRect/>
          </a:stretch>
        </p:blipFill>
        <p:spPr>
          <a:xfrm>
            <a:off x="2826021" y="2417890"/>
            <a:ext cx="406400" cy="406400"/>
          </a:xfrm>
          <a:prstGeom prst="rect">
            <a:avLst/>
          </a:prstGeom>
        </p:spPr>
      </p:pic>
      <p:pic>
        <p:nvPicPr>
          <p:cNvPr id="20" name="рыба3">
            <a:hlinkClick r:id="" action="ppaction://media"/>
            <a:extLst>
              <a:ext uri="{FF2B5EF4-FFF2-40B4-BE49-F238E27FC236}">
                <a16:creationId xmlns:a16="http://schemas.microsoft.com/office/drawing/2014/main" id="{5CD22DE7-09AB-4B12-9D1A-8C528B45AB7A}"/>
              </a:ext>
            </a:extLst>
          </p:cNvPr>
          <p:cNvPicPr>
            <a:picLocks noChangeAspect="1"/>
          </p:cNvPicPr>
          <p:nvPr>
            <a:audioFile r:link="rId14"/>
            <p:extLst>
              <p:ext uri="{DAA4B4D4-6D71-4841-9C94-3DE7FCFB9230}">
                <p14:media xmlns:p14="http://schemas.microsoft.com/office/powerpoint/2010/main" r:embed="rId13"/>
              </p:ext>
            </p:extLst>
          </p:nvPr>
        </p:nvPicPr>
        <p:blipFill>
          <a:blip r:embed="rId28"/>
          <a:stretch>
            <a:fillRect/>
          </a:stretch>
        </p:blipFill>
        <p:spPr>
          <a:xfrm>
            <a:off x="3967422" y="2396835"/>
            <a:ext cx="406400" cy="406400"/>
          </a:xfrm>
          <a:prstGeom prst="rect">
            <a:avLst/>
          </a:prstGeom>
        </p:spPr>
      </p:pic>
      <p:pic>
        <p:nvPicPr>
          <p:cNvPr id="21" name="рыба4">
            <a:hlinkClick r:id="" action="ppaction://media"/>
            <a:extLst>
              <a:ext uri="{FF2B5EF4-FFF2-40B4-BE49-F238E27FC236}">
                <a16:creationId xmlns:a16="http://schemas.microsoft.com/office/drawing/2014/main" id="{CA245C3D-9D14-4778-A04B-90CC892989BA}"/>
              </a:ext>
            </a:extLst>
          </p:cNvPr>
          <p:cNvPicPr>
            <a:picLocks noChangeAspect="1"/>
          </p:cNvPicPr>
          <p:nvPr>
            <a:audioFile r:link="rId16"/>
            <p:extLst>
              <p:ext uri="{DAA4B4D4-6D71-4841-9C94-3DE7FCFB9230}">
                <p14:media xmlns:p14="http://schemas.microsoft.com/office/powerpoint/2010/main" r:embed="rId15"/>
              </p:ext>
            </p:extLst>
          </p:nvPr>
        </p:nvPicPr>
        <p:blipFill>
          <a:blip r:embed="rId28"/>
          <a:stretch>
            <a:fillRect/>
          </a:stretch>
        </p:blipFill>
        <p:spPr>
          <a:xfrm>
            <a:off x="5108823" y="2420260"/>
            <a:ext cx="406400" cy="406400"/>
          </a:xfrm>
          <a:prstGeom prst="rect">
            <a:avLst/>
          </a:prstGeom>
        </p:spPr>
      </p:pic>
      <p:pic>
        <p:nvPicPr>
          <p:cNvPr id="22" name="рыба5">
            <a:hlinkClick r:id="" action="ppaction://media"/>
            <a:extLst>
              <a:ext uri="{FF2B5EF4-FFF2-40B4-BE49-F238E27FC236}">
                <a16:creationId xmlns:a16="http://schemas.microsoft.com/office/drawing/2014/main" id="{20EA621D-7274-4C59-A8F6-0A7ED646F973}"/>
              </a:ext>
            </a:extLst>
          </p:cNvPr>
          <p:cNvPicPr>
            <a:picLocks noChangeAspect="1"/>
          </p:cNvPicPr>
          <p:nvPr>
            <a:audioFile r:link="rId18"/>
            <p:extLst>
              <p:ext uri="{DAA4B4D4-6D71-4841-9C94-3DE7FCFB9230}">
                <p14:media xmlns:p14="http://schemas.microsoft.com/office/powerpoint/2010/main" r:embed="rId17"/>
              </p:ext>
            </p:extLst>
          </p:nvPr>
        </p:nvPicPr>
        <p:blipFill>
          <a:blip r:embed="rId28"/>
          <a:stretch>
            <a:fillRect/>
          </a:stretch>
        </p:blipFill>
        <p:spPr>
          <a:xfrm>
            <a:off x="6250224" y="2411654"/>
            <a:ext cx="406400" cy="406400"/>
          </a:xfrm>
          <a:prstGeom prst="rect">
            <a:avLst/>
          </a:prstGeom>
        </p:spPr>
      </p:pic>
      <p:pic>
        <p:nvPicPr>
          <p:cNvPr id="23" name="рыба6">
            <a:hlinkClick r:id="" action="ppaction://media"/>
            <a:extLst>
              <a:ext uri="{FF2B5EF4-FFF2-40B4-BE49-F238E27FC236}">
                <a16:creationId xmlns:a16="http://schemas.microsoft.com/office/drawing/2014/main" id="{22869C30-FF42-4909-8CA8-7F3288CBCDF4}"/>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7391625" y="2429352"/>
            <a:ext cx="406400" cy="406400"/>
          </a:xfrm>
          <a:prstGeom prst="rect">
            <a:avLst/>
          </a:prstGeom>
        </p:spPr>
      </p:pic>
    </p:spTree>
    <p:extLst>
      <p:ext uri="{BB962C8B-B14F-4D97-AF65-F5344CB8AC3E}">
        <p14:creationId xmlns:p14="http://schemas.microsoft.com/office/powerpoint/2010/main" val="394614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6"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106" fill="hold"/>
                                        <p:tgtEl>
                                          <p:spTgt spid="1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106" fill="hold"/>
                                        <p:tgtEl>
                                          <p:spTgt spid="13"/>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106" fill="hold"/>
                                        <p:tgtEl>
                                          <p:spTgt spid="14"/>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0000" fill="hold"/>
                                        <p:tgtEl>
                                          <p:spTgt spid="17"/>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0000" fill="hold"/>
                                        <p:tgtEl>
                                          <p:spTgt spid="19"/>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0000" fill="hold"/>
                                        <p:tgtEl>
                                          <p:spTgt spid="20"/>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10000" fill="hold"/>
                                        <p:tgtEl>
                                          <p:spTgt spid="21"/>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10000" fill="hold"/>
                                        <p:tgtEl>
                                          <p:spTgt spid="22"/>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1000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9"/>
                </p:tgtEl>
              </p:cMediaNode>
            </p:audio>
            <p:audio>
              <p:cMediaNode vol="80000">
                <p:cTn id="44" fill="hold" display="0">
                  <p:stCondLst>
                    <p:cond delay="indefinite"/>
                  </p:stCondLst>
                  <p:endCondLst>
                    <p:cond evt="onStopAudio" delay="0">
                      <p:tgtEl>
                        <p:sldTgt/>
                      </p:tgtEl>
                    </p:cond>
                  </p:endCondLst>
                </p:cTn>
                <p:tgtEl>
                  <p:spTgt spid="11"/>
                </p:tgtEl>
              </p:cMediaNode>
            </p:audio>
            <p:audio>
              <p:cMediaNode vol="80000">
                <p:cTn id="45" fill="hold" display="0">
                  <p:stCondLst>
                    <p:cond delay="indefinite"/>
                  </p:stCondLst>
                  <p:endCondLst>
                    <p:cond evt="onStopAudio" delay="0">
                      <p:tgtEl>
                        <p:sldTgt/>
                      </p:tgtEl>
                    </p:cond>
                  </p:endCondLst>
                </p:cTn>
                <p:tgtEl>
                  <p:spTgt spid="13"/>
                </p:tgtEl>
              </p:cMediaNode>
            </p:audio>
            <p:audio>
              <p:cMediaNode vol="80000">
                <p:cTn id="46" fill="hold" display="0">
                  <p:stCondLst>
                    <p:cond delay="indefinite"/>
                  </p:stCondLst>
                  <p:endCondLst>
                    <p:cond evt="onStopAudio" delay="0">
                      <p:tgtEl>
                        <p:sldTgt/>
                      </p:tgtEl>
                    </p:cond>
                  </p:endCondLst>
                </p:cTn>
                <p:tgtEl>
                  <p:spTgt spid="14"/>
                </p:tgtEl>
              </p:cMediaNode>
            </p:audio>
            <p:audio>
              <p:cMediaNode vol="80000">
                <p:cTn id="47" fill="hold" display="0">
                  <p:stCondLst>
                    <p:cond delay="indefinite"/>
                  </p:stCondLst>
                  <p:endCondLst>
                    <p:cond evt="onStopAudio" delay="0">
                      <p:tgtEl>
                        <p:sldTgt/>
                      </p:tgtEl>
                    </p:cond>
                  </p:endCondLst>
                </p:cTn>
                <p:tgtEl>
                  <p:spTgt spid="17"/>
                </p:tgtEl>
              </p:cMediaNode>
            </p:audio>
            <p:audio>
              <p:cMediaNode vol="80000">
                <p:cTn id="48" fill="hold" display="0">
                  <p:stCondLst>
                    <p:cond delay="indefinite"/>
                  </p:stCondLst>
                  <p:endCondLst>
                    <p:cond evt="onStopAudio" delay="0">
                      <p:tgtEl>
                        <p:sldTgt/>
                      </p:tgtEl>
                    </p:cond>
                  </p:endCondLst>
                </p:cTn>
                <p:tgtEl>
                  <p:spTgt spid="19"/>
                </p:tgtEl>
              </p:cMediaNode>
            </p:audio>
            <p:audio>
              <p:cMediaNode vol="80000">
                <p:cTn id="49" fill="hold" display="0">
                  <p:stCondLst>
                    <p:cond delay="indefinite"/>
                  </p:stCondLst>
                  <p:endCondLst>
                    <p:cond evt="onStopAudio" delay="0">
                      <p:tgtEl>
                        <p:sldTgt/>
                      </p:tgtEl>
                    </p:cond>
                  </p:endCondLst>
                </p:cTn>
                <p:tgtEl>
                  <p:spTgt spid="20"/>
                </p:tgtEl>
              </p:cMediaNode>
            </p:audio>
            <p:audio>
              <p:cMediaNode vol="80000">
                <p:cTn id="50" fill="hold" display="0">
                  <p:stCondLst>
                    <p:cond delay="indefinite"/>
                  </p:stCondLst>
                  <p:endCondLst>
                    <p:cond evt="onStopAudio" delay="0">
                      <p:tgtEl>
                        <p:sldTgt/>
                      </p:tgtEl>
                    </p:cond>
                  </p:endCondLst>
                </p:cTn>
                <p:tgtEl>
                  <p:spTgt spid="21"/>
                </p:tgtEl>
              </p:cMediaNode>
            </p:audio>
            <p:audio>
              <p:cMediaNode vol="80000">
                <p:cTn id="51" fill="hold" display="0">
                  <p:stCondLst>
                    <p:cond delay="indefinite"/>
                  </p:stCondLst>
                  <p:endCondLst>
                    <p:cond evt="onStopAudio" delay="0">
                      <p:tgtEl>
                        <p:sldTgt/>
                      </p:tgtEl>
                    </p:cond>
                  </p:endCondLst>
                </p:cTn>
                <p:tgtEl>
                  <p:spTgt spid="22"/>
                </p:tgtEl>
              </p:cMediaNode>
            </p:audio>
            <p:audio>
              <p:cMediaNode vol="80000">
                <p:cTn id="52" fill="hold" display="0">
                  <p:stCondLst>
                    <p:cond delay="indefinite"/>
                  </p:stCondLst>
                  <p:endCondLst>
                    <p:cond evt="onStopAudio" delay="0">
                      <p:tgtEl>
                        <p:sldTgt/>
                      </p:tgtEl>
                    </p:cond>
                  </p:endCondLst>
                </p:cTn>
                <p:tgtEl>
                  <p:spTgt spid="2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EDC67F35-6F0C-44C4-96B8-70F497C24A9E}"/>
              </a:ext>
            </a:extLst>
          </p:cNvPr>
          <p:cNvSpPr txBox="1">
            <a:spLocks noGrp="1"/>
          </p:cNvSpPr>
          <p:nvPr>
            <p:ph type="title"/>
          </p:nvPr>
        </p:nvSpPr>
        <p:spPr>
          <a:xfrm>
            <a:off x="4865752" y="726737"/>
            <a:ext cx="2623282" cy="701731"/>
          </a:xfrm>
          <a:prstGeom prst="rect">
            <a:avLst/>
          </a:prstGeom>
          <a:noFill/>
        </p:spPr>
        <p:txBody>
          <a:bodyPr wrap="none" rtlCol="0">
            <a:spAutoFit/>
          </a:bodyPr>
          <a:lstStyle/>
          <a:p>
            <a:pPr algn="ctr"/>
            <a:r>
              <a:rPr lang="en-US" dirty="0"/>
              <a:t>TTS results</a:t>
            </a:r>
            <a:endParaRPr lang="ru-RU" dirty="0"/>
          </a:p>
        </p:txBody>
      </p:sp>
      <p:pic>
        <p:nvPicPr>
          <p:cNvPr id="5" name="Рисунок 4">
            <a:extLst>
              <a:ext uri="{FF2B5EF4-FFF2-40B4-BE49-F238E27FC236}">
                <a16:creationId xmlns:a16="http://schemas.microsoft.com/office/drawing/2014/main" id="{E05A87B6-A0BE-4AA0-8DA5-50A7D17262A6}"/>
              </a:ext>
            </a:extLst>
          </p:cNvPr>
          <p:cNvPicPr>
            <a:picLocks noChangeAspect="1"/>
          </p:cNvPicPr>
          <p:nvPr/>
        </p:nvPicPr>
        <p:blipFill>
          <a:blip r:embed="rId3"/>
          <a:stretch>
            <a:fillRect/>
          </a:stretch>
        </p:blipFill>
        <p:spPr>
          <a:xfrm>
            <a:off x="1132088" y="1300480"/>
            <a:ext cx="4239421" cy="5253355"/>
          </a:xfrm>
          <a:prstGeom prst="rect">
            <a:avLst/>
          </a:prstGeom>
        </p:spPr>
      </p:pic>
      <p:pic>
        <p:nvPicPr>
          <p:cNvPr id="6" name="Рисунок 5">
            <a:extLst>
              <a:ext uri="{FF2B5EF4-FFF2-40B4-BE49-F238E27FC236}">
                <a16:creationId xmlns:a16="http://schemas.microsoft.com/office/drawing/2014/main" id="{1C8AA064-14ED-4E9E-B6FD-9C528F6EC504}"/>
              </a:ext>
            </a:extLst>
          </p:cNvPr>
          <p:cNvPicPr>
            <a:picLocks noChangeAspect="1"/>
          </p:cNvPicPr>
          <p:nvPr/>
        </p:nvPicPr>
        <p:blipFill>
          <a:blip r:embed="rId4"/>
          <a:stretch>
            <a:fillRect/>
          </a:stretch>
        </p:blipFill>
        <p:spPr>
          <a:xfrm>
            <a:off x="5188629" y="2023727"/>
            <a:ext cx="6820491" cy="4107536"/>
          </a:xfrm>
          <a:prstGeom prst="rect">
            <a:avLst/>
          </a:prstGeom>
        </p:spPr>
      </p:pic>
    </p:spTree>
    <p:extLst>
      <p:ext uri="{BB962C8B-B14F-4D97-AF65-F5344CB8AC3E}">
        <p14:creationId xmlns:p14="http://schemas.microsoft.com/office/powerpoint/2010/main" val="752550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44B55F-8175-4375-975B-73EB113639E9}"/>
              </a:ext>
            </a:extLst>
          </p:cNvPr>
          <p:cNvSpPr>
            <a:spLocks noGrp="1"/>
          </p:cNvSpPr>
          <p:nvPr>
            <p:ph type="title"/>
          </p:nvPr>
        </p:nvSpPr>
        <p:spPr/>
        <p:txBody>
          <a:bodyPr/>
          <a:lstStyle/>
          <a:p>
            <a:pPr algn="ctr"/>
            <a:r>
              <a:rPr lang="en-US" dirty="0"/>
              <a:t>Music generation results</a:t>
            </a:r>
            <a:endParaRPr lang="ru-RU" dirty="0"/>
          </a:p>
        </p:txBody>
      </p:sp>
      <p:sp>
        <p:nvSpPr>
          <p:cNvPr id="4" name="Прямоугольник 3">
            <a:extLst>
              <a:ext uri="{FF2B5EF4-FFF2-40B4-BE49-F238E27FC236}">
                <a16:creationId xmlns:a16="http://schemas.microsoft.com/office/drawing/2014/main" id="{DD2F6899-082F-4B9C-A1BA-0B3F0A88F463}"/>
              </a:ext>
            </a:extLst>
          </p:cNvPr>
          <p:cNvSpPr/>
          <p:nvPr/>
        </p:nvSpPr>
        <p:spPr>
          <a:xfrm>
            <a:off x="1922971" y="1974334"/>
            <a:ext cx="3666132" cy="523220"/>
          </a:xfrm>
          <a:prstGeom prst="rect">
            <a:avLst/>
          </a:prstGeom>
        </p:spPr>
        <p:txBody>
          <a:bodyPr wrap="none">
            <a:spAutoFit/>
          </a:bodyPr>
          <a:lstStyle/>
          <a:p>
            <a:r>
              <a:rPr lang="en-US" sz="2800" dirty="0">
                <a:latin typeface="Cambria Math" panose="02040503050406030204" pitchFamily="18" charset="0"/>
                <a:ea typeface="Cambria Math" panose="02040503050406030204" pitchFamily="18" charset="0"/>
              </a:rPr>
              <a:t>YouTube piano dataset</a:t>
            </a:r>
            <a:endParaRPr lang="ru-RU" sz="2800" dirty="0">
              <a:latin typeface="Cambria Math" panose="02040503050406030204" pitchFamily="18" charset="0"/>
              <a:ea typeface="Cambria Math" panose="02040503050406030204" pitchFamily="18" charset="0"/>
            </a:endParaRPr>
          </a:p>
        </p:txBody>
      </p:sp>
      <p:sp>
        <p:nvSpPr>
          <p:cNvPr id="5" name="Знак ''плюс'' 4">
            <a:extLst>
              <a:ext uri="{FF2B5EF4-FFF2-40B4-BE49-F238E27FC236}">
                <a16:creationId xmlns:a16="http://schemas.microsoft.com/office/drawing/2014/main" id="{BC567AA0-AB98-4C02-ACBF-4B80475554E1}"/>
              </a:ext>
            </a:extLst>
          </p:cNvPr>
          <p:cNvSpPr/>
          <p:nvPr/>
        </p:nvSpPr>
        <p:spPr>
          <a:xfrm>
            <a:off x="5811795" y="1974334"/>
            <a:ext cx="568409" cy="523220"/>
          </a:xfrm>
          <a:prstGeom prst="mathPlus">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5">
            <a:extLst>
              <a:ext uri="{FF2B5EF4-FFF2-40B4-BE49-F238E27FC236}">
                <a16:creationId xmlns:a16="http://schemas.microsoft.com/office/drawing/2014/main" id="{BA19411D-A970-4FCA-BEF7-DF4506B6393F}"/>
              </a:ext>
            </a:extLst>
          </p:cNvPr>
          <p:cNvSpPr/>
          <p:nvPr/>
        </p:nvSpPr>
        <p:spPr>
          <a:xfrm>
            <a:off x="6771799" y="1974334"/>
            <a:ext cx="3924279" cy="523220"/>
          </a:xfrm>
          <a:prstGeom prst="rect">
            <a:avLst/>
          </a:prstGeom>
        </p:spPr>
        <p:txBody>
          <a:bodyPr wrap="none">
            <a:spAutoFit/>
          </a:bodyPr>
          <a:lstStyle/>
          <a:p>
            <a:r>
              <a:rPr lang="en-US" sz="2800" dirty="0">
                <a:latin typeface="Cambria Math" panose="02040503050406030204" pitchFamily="18" charset="0"/>
                <a:ea typeface="Cambria Math" panose="02040503050406030204" pitchFamily="18" charset="0"/>
              </a:rPr>
              <a:t>MagnaTagATune dataset</a:t>
            </a:r>
            <a:endParaRPr lang="ru-RU" sz="2800" dirty="0">
              <a:latin typeface="Cambria Math" panose="02040503050406030204" pitchFamily="18" charset="0"/>
              <a:ea typeface="Cambria Math" panose="02040503050406030204" pitchFamily="18" charset="0"/>
            </a:endParaRPr>
          </a:p>
        </p:txBody>
      </p:sp>
      <p:pic>
        <p:nvPicPr>
          <p:cNvPr id="7" name="sample_1">
            <a:hlinkClick r:id="" action="ppaction://media"/>
            <a:extLst>
              <a:ext uri="{FF2B5EF4-FFF2-40B4-BE49-F238E27FC236}">
                <a16:creationId xmlns:a16="http://schemas.microsoft.com/office/drawing/2014/main" id="{3B1B24C7-02E4-4F3A-9EEB-7921C47DECD1}"/>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526974" y="3618546"/>
            <a:ext cx="406400" cy="406400"/>
          </a:xfrm>
          <a:prstGeom prst="rect">
            <a:avLst/>
          </a:prstGeom>
        </p:spPr>
      </p:pic>
      <p:pic>
        <p:nvPicPr>
          <p:cNvPr id="8" name="sample_2">
            <a:hlinkClick r:id="" action="ppaction://media"/>
            <a:extLst>
              <a:ext uri="{FF2B5EF4-FFF2-40B4-BE49-F238E27FC236}">
                <a16:creationId xmlns:a16="http://schemas.microsoft.com/office/drawing/2014/main" id="{CE0CAEC3-6659-4FE9-9BBE-6F5BABA73194}"/>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3847941" y="3618546"/>
            <a:ext cx="406400" cy="406400"/>
          </a:xfrm>
          <a:prstGeom prst="rect">
            <a:avLst/>
          </a:prstGeom>
        </p:spPr>
      </p:pic>
      <p:pic>
        <p:nvPicPr>
          <p:cNvPr id="9" name="sample_3">
            <a:hlinkClick r:id="" action="ppaction://media"/>
            <a:extLst>
              <a:ext uri="{FF2B5EF4-FFF2-40B4-BE49-F238E27FC236}">
                <a16:creationId xmlns:a16="http://schemas.microsoft.com/office/drawing/2014/main" id="{9C406FEC-02F4-4EA0-8B98-44EB1419D15E}"/>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5256515" y="3618546"/>
            <a:ext cx="406400" cy="406400"/>
          </a:xfrm>
          <a:prstGeom prst="rect">
            <a:avLst/>
          </a:prstGeom>
        </p:spPr>
      </p:pic>
      <p:pic>
        <p:nvPicPr>
          <p:cNvPr id="10" name="sample_4">
            <a:hlinkClick r:id="" action="ppaction://media"/>
            <a:extLst>
              <a:ext uri="{FF2B5EF4-FFF2-40B4-BE49-F238E27FC236}">
                <a16:creationId xmlns:a16="http://schemas.microsoft.com/office/drawing/2014/main" id="{E97F21C0-B5DF-4282-9C5A-468CFA4D5D66}"/>
              </a:ext>
            </a:extLst>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6568599" y="3618546"/>
            <a:ext cx="406400" cy="406400"/>
          </a:xfrm>
          <a:prstGeom prst="rect">
            <a:avLst/>
          </a:prstGeom>
        </p:spPr>
      </p:pic>
      <p:pic>
        <p:nvPicPr>
          <p:cNvPr id="11" name="sample_5">
            <a:hlinkClick r:id="" action="ppaction://media"/>
            <a:extLst>
              <a:ext uri="{FF2B5EF4-FFF2-40B4-BE49-F238E27FC236}">
                <a16:creationId xmlns:a16="http://schemas.microsoft.com/office/drawing/2014/main" id="{D3F37054-FD2F-4496-8C49-3763239CA66C}"/>
              </a:ext>
            </a:extLst>
          </p:cNvPr>
          <p:cNvPicPr>
            <a:picLocks noChangeAspect="1"/>
          </p:cNvPicPr>
          <p:nvPr>
            <a:audioFile r:link="rId10"/>
            <p:extLst>
              <p:ext uri="{DAA4B4D4-6D71-4841-9C94-3DE7FCFB9230}">
                <p14:media xmlns:p14="http://schemas.microsoft.com/office/powerpoint/2010/main" r:embed="rId9"/>
              </p:ext>
            </p:extLst>
          </p:nvPr>
        </p:nvPicPr>
        <p:blipFill>
          <a:blip r:embed="rId15"/>
          <a:stretch>
            <a:fillRect/>
          </a:stretch>
        </p:blipFill>
        <p:spPr>
          <a:xfrm>
            <a:off x="7986057" y="3618546"/>
            <a:ext cx="406400" cy="406400"/>
          </a:xfrm>
          <a:prstGeom prst="rect">
            <a:avLst/>
          </a:prstGeom>
        </p:spPr>
      </p:pic>
      <p:pic>
        <p:nvPicPr>
          <p:cNvPr id="12" name="sample_6">
            <a:hlinkClick r:id="" action="ppaction://media"/>
            <a:extLst>
              <a:ext uri="{FF2B5EF4-FFF2-40B4-BE49-F238E27FC236}">
                <a16:creationId xmlns:a16="http://schemas.microsoft.com/office/drawing/2014/main" id="{674D87B3-8818-4C87-BB5E-B02D51388BB6}"/>
              </a:ext>
            </a:extLst>
          </p:cNvPr>
          <p:cNvPicPr>
            <a:picLocks noChangeAspect="1"/>
          </p:cNvPicPr>
          <p:nvPr>
            <a:audioFile r:link="rId12"/>
            <p:extLst>
              <p:ext uri="{DAA4B4D4-6D71-4841-9C94-3DE7FCFB9230}">
                <p14:media xmlns:p14="http://schemas.microsoft.com/office/powerpoint/2010/main" r:embed="rId11"/>
              </p:ext>
            </p:extLst>
          </p:nvPr>
        </p:nvPicPr>
        <p:blipFill>
          <a:blip r:embed="rId15"/>
          <a:stretch>
            <a:fillRect/>
          </a:stretch>
        </p:blipFill>
        <p:spPr>
          <a:xfrm>
            <a:off x="9403515" y="3618546"/>
            <a:ext cx="406400" cy="406400"/>
          </a:xfrm>
          <a:prstGeom prst="rect">
            <a:avLst/>
          </a:prstGeom>
        </p:spPr>
      </p:pic>
      <p:sp>
        <p:nvSpPr>
          <p:cNvPr id="13" name="Стрелка: вверх 12">
            <a:extLst>
              <a:ext uri="{FF2B5EF4-FFF2-40B4-BE49-F238E27FC236}">
                <a16:creationId xmlns:a16="http://schemas.microsoft.com/office/drawing/2014/main" id="{0800CA97-CD79-4750-803C-DEC33F4BF772}"/>
              </a:ext>
            </a:extLst>
          </p:cNvPr>
          <p:cNvSpPr/>
          <p:nvPr/>
        </p:nvSpPr>
        <p:spPr>
          <a:xfrm rot="10800000">
            <a:off x="5755839" y="2796440"/>
            <a:ext cx="695485" cy="523220"/>
          </a:xfrm>
          <a:prstGeom prst="upArrow">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a:extLst>
              <a:ext uri="{FF2B5EF4-FFF2-40B4-BE49-F238E27FC236}">
                <a16:creationId xmlns:a16="http://schemas.microsoft.com/office/drawing/2014/main" id="{115CB7E4-1FAD-4111-A527-50B476F0C270}"/>
              </a:ext>
            </a:extLst>
          </p:cNvPr>
          <p:cNvSpPr/>
          <p:nvPr/>
        </p:nvSpPr>
        <p:spPr>
          <a:xfrm>
            <a:off x="1799409" y="4567809"/>
            <a:ext cx="9303829" cy="1384995"/>
          </a:xfrm>
          <a:prstGeom prst="rect">
            <a:avLst/>
          </a:prstGeom>
        </p:spPr>
        <p:txBody>
          <a:bodyPr wrap="square">
            <a:spAutoFit/>
          </a:bodyPr>
          <a:lstStyle/>
          <a:p>
            <a:r>
              <a:rPr lang="en-US" sz="2100" dirty="0">
                <a:solidFill>
                  <a:schemeClr val="accent1">
                    <a:lumMod val="60000"/>
                    <a:lumOff val="4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Interesting detail:</a:t>
            </a:r>
            <a:r>
              <a:rPr lang="en-US" sz="2100" dirty="0"/>
              <a:t> </a:t>
            </a:r>
            <a:r>
              <a:rPr lang="en-US" sz="2100" dirty="0">
                <a:latin typeface="Cambria Math" panose="02040503050406030204" pitchFamily="18" charset="0"/>
                <a:ea typeface="Cambria Math" panose="02040503050406030204" pitchFamily="18" charset="0"/>
              </a:rPr>
              <a:t>enlarging the receptive field was crucial to obtain samples that sounded musical. Even with a receptive field of several seconds, the models did not enforce long-range consistency which resulted in second-to-second variations in genre, instrumentation, volume and sound quality</a:t>
            </a:r>
            <a:endParaRPr lang="ru-RU" sz="21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15767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4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240"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240" fill="hold"/>
                                        <p:tgtEl>
                                          <p:spTgt spid="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0240" fill="hold"/>
                                        <p:tgtEl>
                                          <p:spTgt spid="10"/>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0240" fill="hold"/>
                                        <p:tgtEl>
                                          <p:spTgt spid="11"/>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024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7"/>
                </p:tgtEl>
              </p:cMediaNode>
            </p:audio>
            <p:audio>
              <p:cMediaNode vol="80000">
                <p:cTn id="28" fill="hold" display="0">
                  <p:stCondLst>
                    <p:cond delay="indefinite"/>
                  </p:stCondLst>
                  <p:endCondLst>
                    <p:cond evt="onStopAudio" delay="0">
                      <p:tgtEl>
                        <p:sldTgt/>
                      </p:tgtEl>
                    </p:cond>
                  </p:endCondLst>
                </p:cTn>
                <p:tgtEl>
                  <p:spTgt spid="8"/>
                </p:tgtEl>
              </p:cMediaNode>
            </p:audio>
            <p:audio>
              <p:cMediaNode vol="80000">
                <p:cTn id="29" fill="hold" display="0">
                  <p:stCondLst>
                    <p:cond delay="indefinite"/>
                  </p:stCondLst>
                  <p:endCondLst>
                    <p:cond evt="onStopAudio" delay="0">
                      <p:tgtEl>
                        <p:sldTgt/>
                      </p:tgtEl>
                    </p:cond>
                  </p:endCondLst>
                </p:cTn>
                <p:tgtEl>
                  <p:spTgt spid="9"/>
                </p:tgtEl>
              </p:cMediaNode>
            </p:audio>
            <p:audio>
              <p:cMediaNode vol="80000">
                <p:cTn id="30" fill="hold" display="0">
                  <p:stCondLst>
                    <p:cond delay="indefinite"/>
                  </p:stCondLst>
                  <p:endCondLst>
                    <p:cond evt="onStopAudio" delay="0">
                      <p:tgtEl>
                        <p:sldTgt/>
                      </p:tgtEl>
                    </p:cond>
                  </p:endCondLst>
                </p:cTn>
                <p:tgtEl>
                  <p:spTgt spid="10"/>
                </p:tgtEl>
              </p:cMediaNode>
            </p:audio>
            <p:audio>
              <p:cMediaNode vol="80000">
                <p:cTn id="31" fill="hold" display="0">
                  <p:stCondLst>
                    <p:cond delay="indefinite"/>
                  </p:stCondLst>
                  <p:endCondLst>
                    <p:cond evt="onStopAudio" delay="0">
                      <p:tgtEl>
                        <p:sldTgt/>
                      </p:tgtEl>
                    </p:cond>
                  </p:endCondLst>
                </p:cTn>
                <p:tgtEl>
                  <p:spTgt spid="11"/>
                </p:tgtEl>
              </p:cMediaNode>
            </p:audio>
            <p:audio>
              <p:cMediaNode vol="80000">
                <p:cTn id="32"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93A4CD-EB57-4A18-8D4B-E3224A362E9C}"/>
              </a:ext>
            </a:extLst>
          </p:cNvPr>
          <p:cNvSpPr>
            <a:spLocks noGrp="1"/>
          </p:cNvSpPr>
          <p:nvPr>
            <p:ph type="title"/>
          </p:nvPr>
        </p:nvSpPr>
        <p:spPr/>
        <p:txBody>
          <a:bodyPr/>
          <a:lstStyle/>
          <a:p>
            <a:pPr algn="ctr"/>
            <a:r>
              <a:rPr lang="en-US" dirty="0"/>
              <a:t>Cons of WaveNet</a:t>
            </a:r>
            <a:endParaRPr lang="ru-RU" dirty="0"/>
          </a:p>
        </p:txBody>
      </p:sp>
      <p:sp>
        <p:nvSpPr>
          <p:cNvPr id="5" name="AutoShape 4" descr="ÐÐ°ÑÑÐ¸Ð½ÐºÐ¸ Ð¿Ð¾ Ð·Ð°Ð¿ÑÐ¾ÑÑ Ð³ÑÐ³Ð»">
            <a:extLst>
              <a:ext uri="{FF2B5EF4-FFF2-40B4-BE49-F238E27FC236}">
                <a16:creationId xmlns:a16="http://schemas.microsoft.com/office/drawing/2014/main" id="{7089B33C-5876-42E7-9403-A06D0AC5F2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126" name="Picture 6" descr="ÐÐ°ÑÑÐ¸Ð½ÐºÐ¸ Ð¿Ð¾ Ð·Ð°Ð¿ÑÐ¾ÑÑ Ð³ÑÐ³Ð»">
            <a:extLst>
              <a:ext uri="{FF2B5EF4-FFF2-40B4-BE49-F238E27FC236}">
                <a16:creationId xmlns:a16="http://schemas.microsoft.com/office/drawing/2014/main" id="{7819189A-6D57-4460-A8A7-9F81FA88D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1017" y="1524416"/>
            <a:ext cx="2679710" cy="13255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5BC8E2-F349-48BB-8D80-D07DCFD1C8DE}"/>
              </a:ext>
            </a:extLst>
          </p:cNvPr>
          <p:cNvSpPr txBox="1"/>
          <p:nvPr/>
        </p:nvSpPr>
        <p:spPr>
          <a:xfrm>
            <a:off x="1035978" y="1925588"/>
            <a:ext cx="978153" cy="492443"/>
          </a:xfrm>
          <a:prstGeom prst="rect">
            <a:avLst/>
          </a:prstGeom>
          <a:noFill/>
        </p:spPr>
        <p:txBody>
          <a:bodyPr wrap="none" rtlCol="0">
            <a:spAutoFit/>
          </a:bodyPr>
          <a:lstStyle/>
          <a:p>
            <a:r>
              <a:rPr lang="en-US" sz="2600" dirty="0">
                <a:latin typeface="Cambria Math" panose="02040503050406030204" pitchFamily="18" charset="0"/>
                <a:ea typeface="Cambria Math" panose="02040503050406030204" pitchFamily="18" charset="0"/>
              </a:rPr>
              <a:t>- Ok,  </a:t>
            </a:r>
            <a:endParaRPr lang="ru-RU" sz="2600" dirty="0">
              <a:latin typeface="Cambria Math" panose="02040503050406030204" pitchFamily="18" charset="0"/>
              <a:ea typeface="Cambria Math" panose="02040503050406030204" pitchFamily="18" charset="0"/>
            </a:endParaRPr>
          </a:p>
        </p:txBody>
      </p:sp>
      <p:pic>
        <p:nvPicPr>
          <p:cNvPr id="5128" name="Picture 8" descr="ÐÐ°ÑÑÐ¸Ð½ÐºÐ¸ Ð¿Ð¾ Ð·Ð°Ð¿ÑÐ¾ÑÑ Ð¿ÐµÑÐ¾ÑÐ½ÑÐµ ÑÐ°ÑÑ gif">
            <a:extLst>
              <a:ext uri="{FF2B5EF4-FFF2-40B4-BE49-F238E27FC236}">
                <a16:creationId xmlns:a16="http://schemas.microsoft.com/office/drawing/2014/main" id="{093CDEC3-9C59-4DEF-841A-308FBF4A6CA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04622" y="2710354"/>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7DB770A-5C85-4019-BBCF-88FC441D77E9}"/>
              </a:ext>
            </a:extLst>
          </p:cNvPr>
          <p:cNvSpPr txBox="1"/>
          <p:nvPr/>
        </p:nvSpPr>
        <p:spPr>
          <a:xfrm flipH="1">
            <a:off x="3443907" y="1925588"/>
            <a:ext cx="8820979" cy="492443"/>
          </a:xfrm>
          <a:prstGeom prst="rect">
            <a:avLst/>
          </a:prstGeom>
          <a:noFill/>
        </p:spPr>
        <p:txBody>
          <a:bodyPr wrap="square" rtlCol="0">
            <a:spAutoFit/>
          </a:bodyPr>
          <a:lstStyle/>
          <a:p>
            <a:r>
              <a:rPr lang="en-US" sz="2600" dirty="0">
                <a:latin typeface="Cambria Math" panose="02040503050406030204" pitchFamily="18" charset="0"/>
                <a:ea typeface="Cambria Math" panose="02040503050406030204" pitchFamily="18" charset="0"/>
              </a:rPr>
              <a:t>, I feel so alone that I don’t want to live, what should I do? </a:t>
            </a:r>
            <a:endParaRPr lang="ru-RU" sz="2600" dirty="0">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id="{22CAB0D9-0AB0-4192-AD68-5B0CA93BC011}"/>
              </a:ext>
            </a:extLst>
          </p:cNvPr>
          <p:cNvSpPr txBox="1"/>
          <p:nvPr/>
        </p:nvSpPr>
        <p:spPr>
          <a:xfrm>
            <a:off x="3964405" y="2866541"/>
            <a:ext cx="7389395" cy="369332"/>
          </a:xfrm>
          <a:prstGeom prst="rect">
            <a:avLst/>
          </a:prstGeom>
          <a:noFill/>
        </p:spPr>
        <p:txBody>
          <a:bodyPr wrap="none" rtlCol="0">
            <a:spAutoFit/>
          </a:bodyPr>
          <a:lstStyle/>
          <a:p>
            <a:r>
              <a:rPr lang="en-US" dirty="0"/>
              <a:t>WaveNet produces high-quality audio with up to 24,000 samples per second </a:t>
            </a:r>
          </a:p>
        </p:txBody>
      </p:sp>
      <p:sp>
        <p:nvSpPr>
          <p:cNvPr id="9" name="TextBox 8">
            <a:extLst>
              <a:ext uri="{FF2B5EF4-FFF2-40B4-BE49-F238E27FC236}">
                <a16:creationId xmlns:a16="http://schemas.microsoft.com/office/drawing/2014/main" id="{E57DD331-1F6E-419E-AF07-80C0924B705B}"/>
              </a:ext>
            </a:extLst>
          </p:cNvPr>
          <p:cNvSpPr txBox="1"/>
          <p:nvPr/>
        </p:nvSpPr>
        <p:spPr>
          <a:xfrm>
            <a:off x="1853809" y="4140457"/>
            <a:ext cx="2008627" cy="492443"/>
          </a:xfrm>
          <a:prstGeom prst="rect">
            <a:avLst/>
          </a:prstGeom>
          <a:noFill/>
        </p:spPr>
        <p:txBody>
          <a:bodyPr wrap="none" rtlCol="0">
            <a:spAutoFit/>
          </a:bodyPr>
          <a:lstStyle/>
          <a:p>
            <a:r>
              <a:rPr lang="en-US" sz="2600" dirty="0">
                <a:latin typeface="Cambria Math" panose="02040503050406030204" pitchFamily="18" charset="0"/>
                <a:ea typeface="Cambria Math" panose="02040503050406030204" pitchFamily="18" charset="0"/>
              </a:rPr>
              <a:t>Hours later…</a:t>
            </a:r>
            <a:endParaRPr lang="ru-RU" sz="2600" dirty="0">
              <a:latin typeface="Cambria Math" panose="02040503050406030204" pitchFamily="18" charset="0"/>
              <a:ea typeface="Cambria Math" panose="02040503050406030204" pitchFamily="18" charset="0"/>
            </a:endParaRPr>
          </a:p>
        </p:txBody>
      </p:sp>
      <p:pic>
        <p:nvPicPr>
          <p:cNvPr id="10" name="translate_tts">
            <a:hlinkClick r:id="" action="ppaction://media"/>
            <a:extLst>
              <a:ext uri="{FF2B5EF4-FFF2-40B4-BE49-F238E27FC236}">
                <a16:creationId xmlns:a16="http://schemas.microsoft.com/office/drawing/2014/main" id="{7A56F561-CA78-4CCE-A4C8-B2E1BFE7F1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91210" y="5348212"/>
            <a:ext cx="406400" cy="406400"/>
          </a:xfrm>
          <a:prstGeom prst="rect">
            <a:avLst/>
          </a:prstGeom>
        </p:spPr>
      </p:pic>
      <p:pic>
        <p:nvPicPr>
          <p:cNvPr id="13" name="Рисунок 6">
            <a:extLst>
              <a:ext uri="{FF2B5EF4-FFF2-40B4-BE49-F238E27FC236}">
                <a16:creationId xmlns:a16="http://schemas.microsoft.com/office/drawing/2014/main" id="{5DB4137B-0830-4647-BCD4-C590E77187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3600" y="3662854"/>
            <a:ext cx="5111086" cy="2349306"/>
          </a:xfrm>
          <a:prstGeom prst="rect">
            <a:avLst/>
          </a:prstGeom>
        </p:spPr>
      </p:pic>
      <p:sp>
        <p:nvSpPr>
          <p:cNvPr id="11" name="TextBox 10">
            <a:extLst>
              <a:ext uri="{FF2B5EF4-FFF2-40B4-BE49-F238E27FC236}">
                <a16:creationId xmlns:a16="http://schemas.microsoft.com/office/drawing/2014/main" id="{BF0F68A3-D456-4D27-AB0F-34D3E1D5C82B}"/>
              </a:ext>
            </a:extLst>
          </p:cNvPr>
          <p:cNvSpPr txBox="1"/>
          <p:nvPr/>
        </p:nvSpPr>
        <p:spPr>
          <a:xfrm>
            <a:off x="2248576" y="5385280"/>
            <a:ext cx="2804166" cy="369332"/>
          </a:xfrm>
          <a:prstGeom prst="rect">
            <a:avLst/>
          </a:prstGeom>
          <a:noFill/>
        </p:spPr>
        <p:txBody>
          <a:bodyPr wrap="none" rtlCol="0">
            <a:spAutoFit/>
          </a:bodyPr>
          <a:lstStyle/>
          <a:p>
            <a:r>
              <a:rPr lang="en-US" dirty="0"/>
              <a:t>Sounded perfectly natural ;)</a:t>
            </a:r>
            <a:endParaRPr lang="ru-RU" dirty="0"/>
          </a:p>
        </p:txBody>
      </p:sp>
      <p:sp>
        <p:nvSpPr>
          <p:cNvPr id="12" name="TextBox 11">
            <a:extLst>
              <a:ext uri="{FF2B5EF4-FFF2-40B4-BE49-F238E27FC236}">
                <a16:creationId xmlns:a16="http://schemas.microsoft.com/office/drawing/2014/main" id="{1E21191E-4A31-479D-AA25-69ED82896AC3}"/>
              </a:ext>
            </a:extLst>
          </p:cNvPr>
          <p:cNvSpPr txBox="1"/>
          <p:nvPr/>
        </p:nvSpPr>
        <p:spPr>
          <a:xfrm>
            <a:off x="1035978" y="5262169"/>
            <a:ext cx="295274" cy="492443"/>
          </a:xfrm>
          <a:prstGeom prst="rect">
            <a:avLst/>
          </a:prstGeom>
          <a:noFill/>
        </p:spPr>
        <p:txBody>
          <a:bodyPr wrap="none" rtlCol="0">
            <a:spAutoFit/>
          </a:bodyPr>
          <a:lstStyle/>
          <a:p>
            <a:r>
              <a:rPr lang="en-US" sz="2600" dirty="0">
                <a:latin typeface="Cambria Math" panose="02040503050406030204" pitchFamily="18" charset="0"/>
                <a:ea typeface="Cambria Math" panose="02040503050406030204" pitchFamily="18" charset="0"/>
              </a:rPr>
              <a:t>-</a:t>
            </a:r>
            <a:endParaRPr lang="ru-RU" sz="26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420842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F014634-417A-497C-A8AA-540A6AE542B7}"/>
              </a:ext>
            </a:extLst>
          </p:cNvPr>
          <p:cNvSpPr>
            <a:spLocks noGrp="1"/>
          </p:cNvSpPr>
          <p:nvPr>
            <p:ph type="title"/>
          </p:nvPr>
        </p:nvSpPr>
        <p:spPr/>
        <p:txBody>
          <a:bodyPr/>
          <a:lstStyle/>
          <a:p>
            <a:pPr algn="ctr"/>
            <a:r>
              <a:rPr lang="en-US" dirty="0"/>
              <a:t>Any developments?</a:t>
            </a:r>
            <a:r>
              <a:rPr lang="ru-RU" dirty="0"/>
              <a:t> </a:t>
            </a:r>
            <a:r>
              <a:rPr lang="en-US" dirty="0"/>
              <a:t>Parallel WaveNet</a:t>
            </a:r>
            <a:endParaRPr lang="ru-RU" dirty="0"/>
          </a:p>
        </p:txBody>
      </p:sp>
      <p:pic>
        <p:nvPicPr>
          <p:cNvPr id="4100" name="Picture 4" descr="Parallel WaveNet architecture">
            <a:extLst>
              <a:ext uri="{FF2B5EF4-FFF2-40B4-BE49-F238E27FC236}">
                <a16:creationId xmlns:a16="http://schemas.microsoft.com/office/drawing/2014/main" id="{ECD3A102-A8E3-41D8-AA69-8523B8CF152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795175" y="1407118"/>
            <a:ext cx="6485059" cy="47824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35AAEA-EFF3-40BF-8AEA-0D6B3DBBD10F}"/>
              </a:ext>
            </a:extLst>
          </p:cNvPr>
          <p:cNvSpPr txBox="1"/>
          <p:nvPr/>
        </p:nvSpPr>
        <p:spPr>
          <a:xfrm>
            <a:off x="9368379" y="1904036"/>
            <a:ext cx="2070652" cy="52322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800" dirty="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a:t>Main idea:</a:t>
            </a:r>
            <a:endParaRPr lang="ru-RU" sz="2800" dirty="0">
              <a:latin typeface="Cambria Math" panose="02040503050406030204" pitchFamily="18" charset="0"/>
              <a:ea typeface="Cambria Math" panose="02040503050406030204" pitchFamily="18" charset="0"/>
            </a:endParaRPr>
          </a:p>
        </p:txBody>
      </p:sp>
      <p:sp>
        <p:nvSpPr>
          <p:cNvPr id="5" name="TextBox 4">
            <a:extLst>
              <a:ext uri="{FF2B5EF4-FFF2-40B4-BE49-F238E27FC236}">
                <a16:creationId xmlns:a16="http://schemas.microsoft.com/office/drawing/2014/main" id="{5A34019A-DF07-4D54-89F3-8D16DF8D427F}"/>
              </a:ext>
            </a:extLst>
          </p:cNvPr>
          <p:cNvSpPr txBox="1"/>
          <p:nvPr/>
        </p:nvSpPr>
        <p:spPr>
          <a:xfrm>
            <a:off x="9799212" y="2753557"/>
            <a:ext cx="1208985" cy="461665"/>
          </a:xfrm>
          <a:prstGeom prst="rect">
            <a:avLst/>
          </a:prstGeom>
          <a:noFill/>
        </p:spPr>
        <p:txBody>
          <a:bodyPr wrap="none" rtlCol="0">
            <a:spAutoFit/>
          </a:bodyPr>
          <a:lstStyle/>
          <a:p>
            <a:r>
              <a:rPr lang="en-US" sz="2400" dirty="0">
                <a:latin typeface="Cambria Math" panose="02040503050406030204" pitchFamily="18" charset="0"/>
                <a:ea typeface="Cambria Math" panose="02040503050406030204" pitchFamily="18" charset="0"/>
              </a:rPr>
              <a:t>Student</a:t>
            </a:r>
            <a:endParaRPr lang="ru-RU" sz="2400" dirty="0">
              <a:latin typeface="Cambria Math" panose="02040503050406030204" pitchFamily="18" charset="0"/>
              <a:ea typeface="Cambria Math" panose="02040503050406030204" pitchFamily="18" charset="0"/>
            </a:endParaRPr>
          </a:p>
        </p:txBody>
      </p:sp>
      <p:sp>
        <p:nvSpPr>
          <p:cNvPr id="6" name="TextBox 5">
            <a:extLst>
              <a:ext uri="{FF2B5EF4-FFF2-40B4-BE49-F238E27FC236}">
                <a16:creationId xmlns:a16="http://schemas.microsoft.com/office/drawing/2014/main" id="{9AB62434-8741-4FB7-A972-947A62E2F34D}"/>
              </a:ext>
            </a:extLst>
          </p:cNvPr>
          <p:cNvSpPr txBox="1"/>
          <p:nvPr/>
        </p:nvSpPr>
        <p:spPr>
          <a:xfrm>
            <a:off x="9790041" y="4045038"/>
            <a:ext cx="1227324" cy="461665"/>
          </a:xfrm>
          <a:prstGeom prst="rect">
            <a:avLst/>
          </a:prstGeom>
          <a:noFill/>
        </p:spPr>
        <p:txBody>
          <a:bodyPr wrap="none" rtlCol="0">
            <a:spAutoFit/>
          </a:bodyPr>
          <a:lstStyle/>
          <a:p>
            <a:r>
              <a:rPr lang="en-US" sz="2400" dirty="0">
                <a:latin typeface="Cambria Math" panose="02040503050406030204" pitchFamily="18" charset="0"/>
                <a:ea typeface="Cambria Math" panose="02040503050406030204" pitchFamily="18" charset="0"/>
              </a:rPr>
              <a:t>Teacher</a:t>
            </a:r>
            <a:endParaRPr lang="ru-RU" sz="2400" dirty="0">
              <a:latin typeface="Cambria Math" panose="02040503050406030204" pitchFamily="18" charset="0"/>
              <a:ea typeface="Cambria Math" panose="02040503050406030204" pitchFamily="18" charset="0"/>
            </a:endParaRPr>
          </a:p>
        </p:txBody>
      </p:sp>
      <p:sp>
        <p:nvSpPr>
          <p:cNvPr id="7" name="Знак ''плюс'' 6">
            <a:extLst>
              <a:ext uri="{FF2B5EF4-FFF2-40B4-BE49-F238E27FC236}">
                <a16:creationId xmlns:a16="http://schemas.microsoft.com/office/drawing/2014/main" id="{972C68EB-6F9B-4600-8F99-95D1F9E69404}"/>
              </a:ext>
            </a:extLst>
          </p:cNvPr>
          <p:cNvSpPr/>
          <p:nvPr/>
        </p:nvSpPr>
        <p:spPr>
          <a:xfrm>
            <a:off x="10172043" y="3429000"/>
            <a:ext cx="463321" cy="369332"/>
          </a:xfrm>
          <a:prstGeom prst="mathPlus">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Cambria Math" panose="02040503050406030204" pitchFamily="18" charset="0"/>
              <a:ea typeface="Cambria Math" panose="02040503050406030204" pitchFamily="18" charset="0"/>
            </a:endParaRPr>
          </a:p>
        </p:txBody>
      </p:sp>
      <p:sp>
        <p:nvSpPr>
          <p:cNvPr id="9" name="TextBox 8">
            <a:extLst>
              <a:ext uri="{FF2B5EF4-FFF2-40B4-BE49-F238E27FC236}">
                <a16:creationId xmlns:a16="http://schemas.microsoft.com/office/drawing/2014/main" id="{B02EDABF-F23D-45FE-80C5-A75C2BA7880E}"/>
              </a:ext>
            </a:extLst>
          </p:cNvPr>
          <p:cNvSpPr txBox="1"/>
          <p:nvPr/>
        </p:nvSpPr>
        <p:spPr>
          <a:xfrm>
            <a:off x="8748121" y="5074909"/>
            <a:ext cx="3311163" cy="523220"/>
          </a:xfrm>
          <a:prstGeom prst="rect">
            <a:avLst/>
          </a:prstGeom>
          <a:noFill/>
        </p:spPr>
        <p:txBody>
          <a:bodyPr wrap="none" rtlCol="0">
            <a:spAutoFit/>
          </a:bodyPr>
          <a:lstStyle/>
          <a:p>
            <a:r>
              <a:rPr lang="en-US" sz="2800" dirty="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a:t>&gt; 1000 times faster!</a:t>
            </a:r>
            <a:endParaRPr lang="ru-RU" sz="2800" dirty="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895911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3943DE-3782-499F-9825-FE5DD10B9DA5}"/>
              </a:ext>
            </a:extLst>
          </p:cNvPr>
          <p:cNvSpPr>
            <a:spLocks noGrp="1"/>
          </p:cNvSpPr>
          <p:nvPr>
            <p:ph type="title"/>
          </p:nvPr>
        </p:nvSpPr>
        <p:spPr/>
        <p:txBody>
          <a:bodyPr/>
          <a:lstStyle/>
          <a:p>
            <a:pPr algn="ctr"/>
            <a:r>
              <a:rPr lang="en-US" dirty="0"/>
              <a:t>References</a:t>
            </a:r>
            <a:endParaRPr lang="ru-RU" dirty="0"/>
          </a:p>
        </p:txBody>
      </p:sp>
      <p:sp>
        <p:nvSpPr>
          <p:cNvPr id="5" name="Объект 2">
            <a:extLst>
              <a:ext uri="{FF2B5EF4-FFF2-40B4-BE49-F238E27FC236}">
                <a16:creationId xmlns:a16="http://schemas.microsoft.com/office/drawing/2014/main" id="{5E7031FE-1B31-43BA-B85B-D03FED2CC9B3}"/>
              </a:ext>
            </a:extLst>
          </p:cNvPr>
          <p:cNvSpPr txBox="1">
            <a:spLocks/>
          </p:cNvSpPr>
          <p:nvPr/>
        </p:nvSpPr>
        <p:spPr>
          <a:xfrm>
            <a:off x="838200" y="1825624"/>
            <a:ext cx="10515600" cy="48733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hlinkClick r:id="rId3"/>
              </a:rPr>
              <a:t>https://arxiv.org/pdf/1609.03499.pdf</a:t>
            </a:r>
            <a:r>
              <a:rPr lang="en-US" dirty="0"/>
              <a:t>;</a:t>
            </a:r>
          </a:p>
          <a:p>
            <a:pPr>
              <a:lnSpc>
                <a:spcPct val="100000"/>
              </a:lnSpc>
            </a:pPr>
            <a:r>
              <a:rPr lang="en-US" dirty="0">
                <a:hlinkClick r:id="rId4"/>
              </a:rPr>
              <a:t>https://deepmind.com/blog/wavenet-generative-model-raw-audio</a:t>
            </a:r>
            <a:r>
              <a:rPr lang="en-US" dirty="0"/>
              <a:t>;</a:t>
            </a:r>
          </a:p>
          <a:p>
            <a:pPr>
              <a:lnSpc>
                <a:spcPct val="100000"/>
              </a:lnSpc>
            </a:pPr>
            <a:r>
              <a:rPr lang="en-US" dirty="0">
                <a:hlinkClick r:id="rId5"/>
              </a:rPr>
              <a:t>http://www.inference.vc/dilated-convolutions-and-kronecker-factorisation</a:t>
            </a:r>
            <a:r>
              <a:rPr lang="en-US" dirty="0"/>
              <a:t>;</a:t>
            </a:r>
          </a:p>
          <a:p>
            <a:pPr>
              <a:lnSpc>
                <a:spcPct val="100000"/>
              </a:lnSpc>
            </a:pPr>
            <a:r>
              <a:rPr lang="en-US" dirty="0">
                <a:hlinkClick r:id="rId6"/>
              </a:rPr>
              <a:t>http://sergeiturukin.com/2017/03/02/wavenet.html</a:t>
            </a:r>
            <a:r>
              <a:rPr lang="en-US" dirty="0"/>
              <a:t>;</a:t>
            </a:r>
            <a:endParaRPr lang="ru-RU" dirty="0"/>
          </a:p>
          <a:p>
            <a:pPr>
              <a:lnSpc>
                <a:spcPct val="100000"/>
              </a:lnSpc>
            </a:pPr>
            <a:r>
              <a:rPr lang="en-US" dirty="0">
                <a:hlinkClick r:id="rId7"/>
              </a:rPr>
              <a:t>https://deepmind.com/blog/high-fidelity-speech-synthesis-wavenet</a:t>
            </a:r>
            <a:r>
              <a:rPr lang="en-US" dirty="0"/>
              <a:t>;</a:t>
            </a:r>
          </a:p>
          <a:p>
            <a:pPr>
              <a:lnSpc>
                <a:spcPct val="100000"/>
              </a:lnSpc>
            </a:pPr>
            <a:r>
              <a:rPr lang="en-US" dirty="0">
                <a:hlinkClick r:id="rId8"/>
              </a:rPr>
              <a:t>https://arxiv.org/pdf/1711.10433.pdf</a:t>
            </a:r>
            <a:r>
              <a:rPr lang="en-US" dirty="0"/>
              <a:t>.</a:t>
            </a:r>
          </a:p>
          <a:p>
            <a:pPr marL="0" indent="0">
              <a:buNone/>
            </a:pPr>
            <a:endParaRPr lang="ru-RU" dirty="0"/>
          </a:p>
        </p:txBody>
      </p:sp>
    </p:spTree>
    <p:extLst>
      <p:ext uri="{BB962C8B-B14F-4D97-AF65-F5344CB8AC3E}">
        <p14:creationId xmlns:p14="http://schemas.microsoft.com/office/powerpoint/2010/main" val="3036278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2690C72-D5FA-4032-AEC3-E6C90AC7BEA5}"/>
              </a:ext>
            </a:extLst>
          </p:cNvPr>
          <p:cNvSpPr>
            <a:spLocks noGrp="1"/>
          </p:cNvSpPr>
          <p:nvPr>
            <p:ph type="title"/>
          </p:nvPr>
        </p:nvSpPr>
        <p:spPr/>
        <p:txBody>
          <a:bodyPr/>
          <a:lstStyle/>
          <a:p>
            <a:pPr algn="ctr"/>
            <a:r>
              <a:rPr lang="en-US" dirty="0">
                <a:latin typeface="Cambria Math" panose="02040503050406030204" pitchFamily="18" charset="0"/>
                <a:ea typeface="Cambria Math" panose="02040503050406030204" pitchFamily="18" charset="0"/>
              </a:rPr>
              <a:t>What we will talk about?</a:t>
            </a:r>
            <a:endParaRPr lang="ru-RU" dirty="0">
              <a:latin typeface="Cambria Math" panose="02040503050406030204" pitchFamily="18" charset="0"/>
              <a:ea typeface="Cambria Math" panose="02040503050406030204" pitchFamily="18" charset="0"/>
            </a:endParaRPr>
          </a:p>
        </p:txBody>
      </p:sp>
      <p:sp>
        <p:nvSpPr>
          <p:cNvPr id="3" name="Объект 2">
            <a:extLst>
              <a:ext uri="{FF2B5EF4-FFF2-40B4-BE49-F238E27FC236}">
                <a16:creationId xmlns:a16="http://schemas.microsoft.com/office/drawing/2014/main" id="{708A3265-0A14-48E5-9134-2C6F7B217288}"/>
              </a:ext>
            </a:extLst>
          </p:cNvPr>
          <p:cNvSpPr>
            <a:spLocks noGrp="1"/>
          </p:cNvSpPr>
          <p:nvPr>
            <p:ph idx="1"/>
          </p:nvPr>
        </p:nvSpPr>
        <p:spPr/>
        <p:txBody>
          <a:bodyPr>
            <a:normAutofit lnSpcReduction="10000"/>
          </a:bodyPr>
          <a:lstStyle/>
          <a:p>
            <a:r>
              <a:rPr lang="en-US" dirty="0">
                <a:latin typeface="Cambria Math" panose="02040503050406030204" pitchFamily="18" charset="0"/>
                <a:ea typeface="Cambria Math" panose="02040503050406030204" pitchFamily="18" charset="0"/>
              </a:rPr>
              <a:t>WaveNet in a few words;</a:t>
            </a:r>
          </a:p>
          <a:p>
            <a:r>
              <a:rPr lang="en-US" dirty="0">
                <a:latin typeface="Cambria Math" panose="02040503050406030204" pitchFamily="18" charset="0"/>
                <a:ea typeface="Cambria Math" panose="02040503050406030204" pitchFamily="18" charset="0"/>
              </a:rPr>
              <a:t>Before WaveNet;</a:t>
            </a:r>
          </a:p>
          <a:p>
            <a:r>
              <a:rPr lang="en-US" dirty="0">
                <a:latin typeface="Cambria Math" panose="02040503050406030204" pitchFamily="18" charset="0"/>
                <a:ea typeface="Cambria Math" panose="02040503050406030204" pitchFamily="18" charset="0"/>
              </a:rPr>
              <a:t>Architecture (Based on PixelCNN); </a:t>
            </a:r>
          </a:p>
          <a:p>
            <a:r>
              <a:rPr lang="en-US" dirty="0">
                <a:latin typeface="Cambria Math" panose="02040503050406030204" pitchFamily="18" charset="0"/>
                <a:ea typeface="Cambria Math" panose="02040503050406030204" pitchFamily="18" charset="0"/>
              </a:rPr>
              <a:t>Dilated causal convolutions;</a:t>
            </a:r>
          </a:p>
          <a:p>
            <a:r>
              <a:rPr lang="en-US" dirty="0">
                <a:latin typeface="Cambria Math" panose="02040503050406030204" pitchFamily="18" charset="0"/>
                <a:ea typeface="Cambria Math" panose="02040503050406030204" pitchFamily="18" charset="0"/>
              </a:rPr>
              <a:t>More about architecture: softmax, GAU, residual&amp;skip connections;</a:t>
            </a:r>
            <a:endParaRPr lang="ru-RU"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Conditional WaveNets;</a:t>
            </a:r>
          </a:p>
          <a:p>
            <a:r>
              <a:rPr lang="en-US" dirty="0">
                <a:latin typeface="Cambria Math" panose="02040503050406030204" pitchFamily="18" charset="0"/>
                <a:ea typeface="Cambria Math" panose="02040503050406030204" pitchFamily="18" charset="0"/>
              </a:rPr>
              <a:t>Experiments: TTS, music&amp;speech generation;</a:t>
            </a:r>
          </a:p>
          <a:p>
            <a:r>
              <a:rPr lang="en-US" dirty="0">
                <a:latin typeface="Cambria Math" panose="02040503050406030204" pitchFamily="18" charset="0"/>
                <a:ea typeface="Cambria Math" panose="02040503050406030204" pitchFamily="18" charset="0"/>
              </a:rPr>
              <a:t>Cons =&gt; development of WaveNet.</a:t>
            </a:r>
          </a:p>
          <a:p>
            <a:endParaRPr lang="ru-RU"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782475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1FECE88-6271-47A8-B3C2-5D79B7695215}"/>
              </a:ext>
            </a:extLst>
          </p:cNvPr>
          <p:cNvSpPr>
            <a:spLocks noGrp="1"/>
          </p:cNvSpPr>
          <p:nvPr>
            <p:ph type="title"/>
          </p:nvPr>
        </p:nvSpPr>
        <p:spPr/>
        <p:txBody>
          <a:bodyPr/>
          <a:lstStyle/>
          <a:p>
            <a:pPr algn="ctr"/>
            <a:r>
              <a:rPr lang="en-US" dirty="0">
                <a:latin typeface="Cambria Math" panose="02040503050406030204" pitchFamily="18" charset="0"/>
                <a:ea typeface="Cambria Math" panose="02040503050406030204" pitchFamily="18" charset="0"/>
              </a:rPr>
              <a:t>WaveNet in a few words</a:t>
            </a:r>
            <a:endParaRPr lang="ru-RU" dirty="0">
              <a:latin typeface="Cambria Math" panose="02040503050406030204" pitchFamily="18" charset="0"/>
              <a:ea typeface="Cambria Math" panose="02040503050406030204" pitchFamily="18" charset="0"/>
            </a:endParaRPr>
          </a:p>
        </p:txBody>
      </p:sp>
      <p:pic>
        <p:nvPicPr>
          <p:cNvPr id="1026" name="Picture 2" descr="Wave animation">
            <a:extLst>
              <a:ext uri="{FF2B5EF4-FFF2-40B4-BE49-F238E27FC236}">
                <a16:creationId xmlns:a16="http://schemas.microsoft.com/office/drawing/2014/main" id="{34DD6166-44FE-4475-B0E9-EF3201C97F1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86364" y="1938506"/>
            <a:ext cx="5840991" cy="2961485"/>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a:extLst>
              <a:ext uri="{FF2B5EF4-FFF2-40B4-BE49-F238E27FC236}">
                <a16:creationId xmlns:a16="http://schemas.microsoft.com/office/drawing/2014/main" id="{3301F919-A627-4959-9A0C-FD9675C5E2A1}"/>
              </a:ext>
            </a:extLst>
          </p:cNvPr>
          <p:cNvSpPr/>
          <p:nvPr/>
        </p:nvSpPr>
        <p:spPr>
          <a:xfrm>
            <a:off x="7758918" y="2418290"/>
            <a:ext cx="4339137"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Fully probabilistic &amp; autoregressive model</a:t>
            </a:r>
            <a:endParaRPr lang="ru-RU" dirty="0">
              <a:latin typeface="Cambria Math" panose="02040503050406030204" pitchFamily="18" charset="0"/>
              <a:ea typeface="Cambria Math" panose="02040503050406030204" pitchFamily="18" charset="0"/>
            </a:endParaRPr>
          </a:p>
        </p:txBody>
      </p:sp>
      <p:sp>
        <p:nvSpPr>
          <p:cNvPr id="7" name="Прямоугольник 6">
            <a:extLst>
              <a:ext uri="{FF2B5EF4-FFF2-40B4-BE49-F238E27FC236}">
                <a16:creationId xmlns:a16="http://schemas.microsoft.com/office/drawing/2014/main" id="{63FF30A3-5B14-4091-8FFC-7A806E568DEA}"/>
              </a:ext>
            </a:extLst>
          </p:cNvPr>
          <p:cNvSpPr/>
          <p:nvPr/>
        </p:nvSpPr>
        <p:spPr>
          <a:xfrm>
            <a:off x="7758918" y="2850568"/>
            <a:ext cx="3703771"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based on the PixelCNN architecture.</a:t>
            </a:r>
            <a:endParaRPr lang="ru-RU" dirty="0">
              <a:latin typeface="Cambria Math" panose="02040503050406030204" pitchFamily="18" charset="0"/>
              <a:ea typeface="Cambria Math" panose="02040503050406030204" pitchFamily="18" charset="0"/>
            </a:endParaRPr>
          </a:p>
        </p:txBody>
      </p:sp>
      <p:sp>
        <p:nvSpPr>
          <p:cNvPr id="8" name="TextBox 7">
            <a:extLst>
              <a:ext uri="{FF2B5EF4-FFF2-40B4-BE49-F238E27FC236}">
                <a16:creationId xmlns:a16="http://schemas.microsoft.com/office/drawing/2014/main" id="{A20820B2-B6A5-43A7-986E-B1715D4D6711}"/>
              </a:ext>
            </a:extLst>
          </p:cNvPr>
          <p:cNvSpPr txBox="1"/>
          <p:nvPr/>
        </p:nvSpPr>
        <p:spPr>
          <a:xfrm>
            <a:off x="8706678" y="1858617"/>
            <a:ext cx="1221809" cy="369332"/>
          </a:xfrm>
          <a:prstGeom prst="rect">
            <a:avLst/>
          </a:prstGeom>
          <a:noFill/>
          <a:ln w="19050">
            <a:solidFill>
              <a:schemeClr val="accent1">
                <a:lumMod val="60000"/>
                <a:lumOff val="40000"/>
              </a:schemeClr>
            </a:solidFill>
          </a:ln>
        </p:spPr>
        <p:txBody>
          <a:bodyPr wrap="none" rtlCol="0">
            <a:spAutoFit/>
          </a:bodyPr>
          <a:lstStyle/>
          <a:p>
            <a:r>
              <a:rPr lang="en-US" dirty="0">
                <a:latin typeface="Cambria Math" panose="02040503050406030204" pitchFamily="18" charset="0"/>
                <a:ea typeface="Cambria Math" panose="02040503050406030204" pitchFamily="18" charset="0"/>
              </a:rPr>
              <a:t>What is it?</a:t>
            </a:r>
            <a:endParaRPr lang="ru-RU" dirty="0">
              <a:latin typeface="Cambria Math" panose="02040503050406030204" pitchFamily="18" charset="0"/>
              <a:ea typeface="Cambria Math" panose="02040503050406030204" pitchFamily="18" charset="0"/>
            </a:endParaRPr>
          </a:p>
        </p:txBody>
      </p:sp>
      <p:sp>
        <p:nvSpPr>
          <p:cNvPr id="10" name="Прямоугольник 9">
            <a:extLst>
              <a:ext uri="{FF2B5EF4-FFF2-40B4-BE49-F238E27FC236}">
                <a16:creationId xmlns:a16="http://schemas.microsoft.com/office/drawing/2014/main" id="{A34754A5-3F41-4CCD-B192-BED8DF58A561}"/>
              </a:ext>
            </a:extLst>
          </p:cNvPr>
          <p:cNvSpPr/>
          <p:nvPr/>
        </p:nvSpPr>
        <p:spPr>
          <a:xfrm>
            <a:off x="8564010" y="3523287"/>
            <a:ext cx="1507144" cy="369332"/>
          </a:xfrm>
          <a:prstGeom prst="rect">
            <a:avLst/>
          </a:prstGeom>
          <a:ln w="19050">
            <a:solidFill>
              <a:schemeClr val="accent1">
                <a:lumMod val="60000"/>
                <a:lumOff val="40000"/>
              </a:schemeClr>
            </a:solidFill>
          </a:ln>
        </p:spPr>
        <p:txBody>
          <a:bodyPr wrap="none">
            <a:spAutoFit/>
          </a:bodyPr>
          <a:lstStyle/>
          <a:p>
            <a:r>
              <a:rPr lang="en-US" dirty="0">
                <a:latin typeface="Cambria Math" panose="02040503050406030204" pitchFamily="18" charset="0"/>
                <a:ea typeface="Cambria Math" panose="02040503050406030204" pitchFamily="18" charset="0"/>
              </a:rPr>
              <a:t>What it does?</a:t>
            </a:r>
            <a:endParaRPr lang="ru-RU" dirty="0">
              <a:latin typeface="Cambria Math" panose="02040503050406030204" pitchFamily="18" charset="0"/>
              <a:ea typeface="Cambria Math" panose="02040503050406030204" pitchFamily="18" charset="0"/>
            </a:endParaRPr>
          </a:p>
        </p:txBody>
      </p:sp>
      <p:sp>
        <p:nvSpPr>
          <p:cNvPr id="12" name="Прямоугольник 11">
            <a:extLst>
              <a:ext uri="{FF2B5EF4-FFF2-40B4-BE49-F238E27FC236}">
                <a16:creationId xmlns:a16="http://schemas.microsoft.com/office/drawing/2014/main" id="{8E36CA58-39A8-4F85-9EA4-F50C3390F5F9}"/>
              </a:ext>
            </a:extLst>
          </p:cNvPr>
          <p:cNvSpPr/>
          <p:nvPr/>
        </p:nvSpPr>
        <p:spPr>
          <a:xfrm>
            <a:off x="7758918" y="4196007"/>
            <a:ext cx="4118319" cy="369332"/>
          </a:xfrm>
          <a:prstGeom prst="rect">
            <a:avLst/>
          </a:prstGeom>
        </p:spPr>
        <p:txBody>
          <a:bodyPr wrap="square">
            <a:spAutoFit/>
          </a:bodyPr>
          <a:lstStyle/>
          <a:p>
            <a:r>
              <a:rPr lang="en-US" dirty="0">
                <a:latin typeface="Cambria Math" panose="02040503050406030204" pitchFamily="18" charset="0"/>
                <a:ea typeface="Cambria Math" panose="02040503050406030204" pitchFamily="18" charset="0"/>
              </a:rPr>
              <a:t>Directly modelling the raw waveform of</a:t>
            </a:r>
          </a:p>
        </p:txBody>
      </p:sp>
      <p:sp>
        <p:nvSpPr>
          <p:cNvPr id="14" name="Прямоугольник 13">
            <a:extLst>
              <a:ext uri="{FF2B5EF4-FFF2-40B4-BE49-F238E27FC236}">
                <a16:creationId xmlns:a16="http://schemas.microsoft.com/office/drawing/2014/main" id="{A8B83E67-C5E4-4E7E-A9C5-20F4ACB588C2}"/>
              </a:ext>
            </a:extLst>
          </p:cNvPr>
          <p:cNvSpPr/>
          <p:nvPr/>
        </p:nvSpPr>
        <p:spPr>
          <a:xfrm>
            <a:off x="7927907" y="4628285"/>
            <a:ext cx="184731" cy="369332"/>
          </a:xfrm>
          <a:prstGeom prst="rect">
            <a:avLst/>
          </a:prstGeom>
        </p:spPr>
        <p:txBody>
          <a:bodyPr wrap="none">
            <a:spAutoFit/>
          </a:bodyPr>
          <a:lstStyle/>
          <a:p>
            <a:endParaRPr lang="ru-RU" dirty="0">
              <a:latin typeface="Cambria Math" panose="02040503050406030204" pitchFamily="18" charset="0"/>
              <a:ea typeface="Cambria Math" panose="02040503050406030204" pitchFamily="18" charset="0"/>
            </a:endParaRPr>
          </a:p>
        </p:txBody>
      </p:sp>
      <p:sp>
        <p:nvSpPr>
          <p:cNvPr id="11" name="Прямоугольник 10">
            <a:extLst>
              <a:ext uri="{FF2B5EF4-FFF2-40B4-BE49-F238E27FC236}">
                <a16:creationId xmlns:a16="http://schemas.microsoft.com/office/drawing/2014/main" id="{80CA607D-9BCB-4482-B7AB-33058598FDCE}"/>
              </a:ext>
            </a:extLst>
          </p:cNvPr>
          <p:cNvSpPr/>
          <p:nvPr/>
        </p:nvSpPr>
        <p:spPr>
          <a:xfrm>
            <a:off x="7758918" y="4691231"/>
            <a:ext cx="3911648"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the audio signal, one sample at a time.</a:t>
            </a:r>
            <a:endParaRPr lang="ru-RU" dirty="0">
              <a:latin typeface="Cambria Math" panose="02040503050406030204" pitchFamily="18" charset="0"/>
              <a:ea typeface="Cambria Math" panose="02040503050406030204" pitchFamily="18" charset="0"/>
            </a:endParaRPr>
          </a:p>
        </p:txBody>
      </p:sp>
      <p:sp>
        <p:nvSpPr>
          <p:cNvPr id="17" name="Прямоугольник 16">
            <a:extLst>
              <a:ext uri="{FF2B5EF4-FFF2-40B4-BE49-F238E27FC236}">
                <a16:creationId xmlns:a16="http://schemas.microsoft.com/office/drawing/2014/main" id="{ED350664-B711-4BF3-B221-870DC716B2DE}"/>
              </a:ext>
            </a:extLst>
          </p:cNvPr>
          <p:cNvSpPr/>
          <p:nvPr/>
        </p:nvSpPr>
        <p:spPr>
          <a:xfrm>
            <a:off x="8958092" y="5250904"/>
            <a:ext cx="734817" cy="369332"/>
          </a:xfrm>
          <a:prstGeom prst="rect">
            <a:avLst/>
          </a:prstGeom>
          <a:ln w="19050">
            <a:solidFill>
              <a:schemeClr val="accent1">
                <a:lumMod val="60000"/>
                <a:lumOff val="40000"/>
              </a:schemeClr>
            </a:solidFill>
          </a:ln>
        </p:spPr>
        <p:txBody>
          <a:bodyPr wrap="none">
            <a:spAutoFit/>
          </a:bodyPr>
          <a:lstStyle/>
          <a:p>
            <a:r>
              <a:rPr lang="en-US" dirty="0">
                <a:latin typeface="Cambria Math" panose="02040503050406030204" pitchFamily="18" charset="0"/>
                <a:ea typeface="Cambria Math" panose="02040503050406030204" pitchFamily="18" charset="0"/>
              </a:rPr>
              <a:t>Why?</a:t>
            </a:r>
            <a:endParaRPr lang="ru-RU" dirty="0">
              <a:latin typeface="Cambria Math" panose="02040503050406030204" pitchFamily="18" charset="0"/>
              <a:ea typeface="Cambria Math" panose="02040503050406030204" pitchFamily="18" charset="0"/>
            </a:endParaRPr>
          </a:p>
        </p:txBody>
      </p:sp>
      <p:sp>
        <p:nvSpPr>
          <p:cNvPr id="16" name="TextBox 15">
            <a:extLst>
              <a:ext uri="{FF2B5EF4-FFF2-40B4-BE49-F238E27FC236}">
                <a16:creationId xmlns:a16="http://schemas.microsoft.com/office/drawing/2014/main" id="{6BE4EA5D-FF10-4037-A4B9-B346FD00974B}"/>
              </a:ext>
            </a:extLst>
          </p:cNvPr>
          <p:cNvSpPr txBox="1"/>
          <p:nvPr/>
        </p:nvSpPr>
        <p:spPr>
          <a:xfrm>
            <a:off x="2186609" y="5389403"/>
            <a:ext cx="4363278" cy="461665"/>
          </a:xfrm>
          <a:prstGeom prst="rect">
            <a:avLst/>
          </a:prstGeom>
          <a:noFill/>
        </p:spPr>
        <p:txBody>
          <a:bodyPr wrap="square" rtlCol="0">
            <a:spAutoFit/>
          </a:bodyPr>
          <a:lstStyle/>
          <a:p>
            <a:r>
              <a:rPr lang="en-US" sz="2400" dirty="0">
                <a:solidFill>
                  <a:schemeClr val="accent1">
                    <a:lumMod val="60000"/>
                    <a:lumOff val="4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A second of generated speech</a:t>
            </a:r>
            <a:endParaRPr lang="ru-RU" sz="2400" dirty="0">
              <a:solidFill>
                <a:schemeClr val="accent1">
                  <a:lumMod val="60000"/>
                  <a:lumOff val="4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endParaRPr>
          </a:p>
        </p:txBody>
      </p:sp>
      <p:sp>
        <p:nvSpPr>
          <p:cNvPr id="18" name="Прямоугольник 17">
            <a:extLst>
              <a:ext uri="{FF2B5EF4-FFF2-40B4-BE49-F238E27FC236}">
                <a16:creationId xmlns:a16="http://schemas.microsoft.com/office/drawing/2014/main" id="{6B1B0E6E-65A3-41D0-8A44-2FE363F864A6}"/>
              </a:ext>
            </a:extLst>
          </p:cNvPr>
          <p:cNvSpPr/>
          <p:nvPr/>
        </p:nvSpPr>
        <p:spPr>
          <a:xfrm>
            <a:off x="7758918" y="5851068"/>
            <a:ext cx="3447419"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Naturalness of produced speech.</a:t>
            </a:r>
          </a:p>
        </p:txBody>
      </p:sp>
    </p:spTree>
    <p:extLst>
      <p:ext uri="{BB962C8B-B14F-4D97-AF65-F5344CB8AC3E}">
        <p14:creationId xmlns:p14="http://schemas.microsoft.com/office/powerpoint/2010/main" val="2144646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B4EA6EB-67F0-48FF-8E9B-A412413823C9}"/>
              </a:ext>
            </a:extLst>
          </p:cNvPr>
          <p:cNvSpPr>
            <a:spLocks noGrp="1"/>
          </p:cNvSpPr>
          <p:nvPr>
            <p:ph type="title"/>
          </p:nvPr>
        </p:nvSpPr>
        <p:spPr/>
        <p:txBody>
          <a:bodyPr/>
          <a:lstStyle/>
          <a:p>
            <a:pPr algn="ctr"/>
            <a:r>
              <a:rPr lang="en-US" dirty="0">
                <a:latin typeface="Cambria Math" panose="02040503050406030204" pitchFamily="18" charset="0"/>
                <a:ea typeface="Cambria Math" panose="02040503050406030204" pitchFamily="18" charset="0"/>
              </a:rPr>
              <a:t>Before WaveNet</a:t>
            </a:r>
            <a:endParaRPr lang="ru-RU" dirty="0">
              <a:latin typeface="Cambria Math" panose="02040503050406030204" pitchFamily="18" charset="0"/>
              <a:ea typeface="Cambria Math" panose="02040503050406030204" pitchFamily="18" charset="0"/>
            </a:endParaRPr>
          </a:p>
        </p:txBody>
      </p:sp>
      <p:sp>
        <p:nvSpPr>
          <p:cNvPr id="3" name="Прямоугольник 2">
            <a:extLst>
              <a:ext uri="{FF2B5EF4-FFF2-40B4-BE49-F238E27FC236}">
                <a16:creationId xmlns:a16="http://schemas.microsoft.com/office/drawing/2014/main" id="{3B38073F-E7EF-4F23-9DA6-500C769770AB}"/>
              </a:ext>
            </a:extLst>
          </p:cNvPr>
          <p:cNvSpPr/>
          <p:nvPr/>
        </p:nvSpPr>
        <p:spPr>
          <a:xfrm>
            <a:off x="1702660" y="1690688"/>
            <a:ext cx="3025508" cy="523220"/>
          </a:xfrm>
          <a:prstGeom prst="rect">
            <a:avLst/>
          </a:prstGeom>
          <a:ln w="19050">
            <a:solidFill>
              <a:schemeClr val="accent1">
                <a:lumMod val="60000"/>
                <a:lumOff val="40000"/>
              </a:schemeClr>
            </a:solidFill>
          </a:ln>
        </p:spPr>
        <p:txBody>
          <a:bodyPr wrap="none">
            <a:spAutoFit/>
          </a:bodyPr>
          <a:lstStyle/>
          <a:p>
            <a:r>
              <a:rPr lang="en-US" sz="2800" dirty="0">
                <a:latin typeface="Cambria Math" panose="02040503050406030204" pitchFamily="18" charset="0"/>
                <a:ea typeface="Cambria Math" panose="02040503050406030204" pitchFamily="18" charset="0"/>
              </a:rPr>
              <a:t>Concatenative TTS</a:t>
            </a:r>
            <a:endParaRPr lang="ru-RU" sz="2800" dirty="0">
              <a:latin typeface="Cambria Math" panose="02040503050406030204" pitchFamily="18" charset="0"/>
              <a:ea typeface="Cambria Math" panose="02040503050406030204" pitchFamily="18" charset="0"/>
            </a:endParaRPr>
          </a:p>
        </p:txBody>
      </p:sp>
      <p:sp>
        <p:nvSpPr>
          <p:cNvPr id="4" name="Прямоугольник 3">
            <a:extLst>
              <a:ext uri="{FF2B5EF4-FFF2-40B4-BE49-F238E27FC236}">
                <a16:creationId xmlns:a16="http://schemas.microsoft.com/office/drawing/2014/main" id="{76026C2F-C0DC-4647-B083-ADD8204BBEC7}"/>
              </a:ext>
            </a:extLst>
          </p:cNvPr>
          <p:cNvSpPr/>
          <p:nvPr/>
        </p:nvSpPr>
        <p:spPr>
          <a:xfrm>
            <a:off x="7463834" y="1690688"/>
            <a:ext cx="2636940" cy="523220"/>
          </a:xfrm>
          <a:prstGeom prst="rect">
            <a:avLst/>
          </a:prstGeom>
          <a:ln w="19050">
            <a:solidFill>
              <a:schemeClr val="accent1">
                <a:lumMod val="60000"/>
                <a:lumOff val="40000"/>
              </a:schemeClr>
            </a:solidFill>
          </a:ln>
        </p:spPr>
        <p:txBody>
          <a:bodyPr wrap="none">
            <a:spAutoFit/>
          </a:bodyPr>
          <a:lstStyle/>
          <a:p>
            <a:r>
              <a:rPr lang="en-US" sz="2800" dirty="0">
                <a:latin typeface="Cambria Math" panose="02040503050406030204" pitchFamily="18" charset="0"/>
                <a:ea typeface="Cambria Math" panose="02040503050406030204" pitchFamily="18" charset="0"/>
              </a:rPr>
              <a:t>Parametric TTS</a:t>
            </a:r>
            <a:endParaRPr lang="ru-RU" sz="2800" dirty="0">
              <a:latin typeface="Cambria Math" panose="02040503050406030204" pitchFamily="18" charset="0"/>
              <a:ea typeface="Cambria Math" panose="02040503050406030204" pitchFamily="18" charset="0"/>
            </a:endParaRPr>
          </a:p>
        </p:txBody>
      </p:sp>
      <p:pic>
        <p:nvPicPr>
          <p:cNvPr id="5" name="concatenative-1">
            <a:hlinkClick r:id="" action="ppaction://media"/>
            <a:extLst>
              <a:ext uri="{FF2B5EF4-FFF2-40B4-BE49-F238E27FC236}">
                <a16:creationId xmlns:a16="http://schemas.microsoft.com/office/drawing/2014/main" id="{B22DCD9C-08A9-4F56-A220-0D5A7203C87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012214" y="2655571"/>
            <a:ext cx="406400" cy="406400"/>
          </a:xfrm>
          <a:prstGeom prst="rect">
            <a:avLst/>
          </a:prstGeom>
        </p:spPr>
      </p:pic>
      <p:sp>
        <p:nvSpPr>
          <p:cNvPr id="7" name="Прямоугольник 6">
            <a:extLst>
              <a:ext uri="{FF2B5EF4-FFF2-40B4-BE49-F238E27FC236}">
                <a16:creationId xmlns:a16="http://schemas.microsoft.com/office/drawing/2014/main" id="{DDBE3313-11BF-4075-85FF-05DBDE5411C6}"/>
              </a:ext>
            </a:extLst>
          </p:cNvPr>
          <p:cNvSpPr/>
          <p:nvPr/>
        </p:nvSpPr>
        <p:spPr>
          <a:xfrm>
            <a:off x="1341120" y="3465830"/>
            <a:ext cx="4663440" cy="1446550"/>
          </a:xfrm>
          <a:prstGeom prst="rect">
            <a:avLst/>
          </a:prstGeom>
        </p:spPr>
        <p:txBody>
          <a:bodyPr wrap="square">
            <a:spAutoFit/>
          </a:bodyPr>
          <a:lstStyle/>
          <a:p>
            <a:r>
              <a:rPr lang="en-US" sz="2200" dirty="0">
                <a:solidFill>
                  <a:srgbClr val="1B1B1B"/>
                </a:solidFill>
                <a:latin typeface="Cambria Math" panose="02040503050406030204" pitchFamily="18" charset="0"/>
                <a:ea typeface="Cambria Math" panose="02040503050406030204" pitchFamily="18" charset="0"/>
              </a:rPr>
              <a:t>Very large database of short speech fragments are recorded from a single speaker and then recombined to form complete utterances.</a:t>
            </a:r>
            <a:endParaRPr lang="ru-RU" sz="2200" dirty="0">
              <a:latin typeface="Cambria Math" panose="02040503050406030204" pitchFamily="18" charset="0"/>
              <a:ea typeface="Cambria Math" panose="02040503050406030204" pitchFamily="18" charset="0"/>
            </a:endParaRPr>
          </a:p>
        </p:txBody>
      </p:sp>
      <p:sp>
        <p:nvSpPr>
          <p:cNvPr id="8" name="Прямоугольник 7">
            <a:extLst>
              <a:ext uri="{FF2B5EF4-FFF2-40B4-BE49-F238E27FC236}">
                <a16:creationId xmlns:a16="http://schemas.microsoft.com/office/drawing/2014/main" id="{85928613-447C-4470-8E90-4D247F0842B1}"/>
              </a:ext>
            </a:extLst>
          </p:cNvPr>
          <p:cNvSpPr/>
          <p:nvPr/>
        </p:nvSpPr>
        <p:spPr>
          <a:xfrm>
            <a:off x="6644640" y="3439358"/>
            <a:ext cx="5262880" cy="1785104"/>
          </a:xfrm>
          <a:prstGeom prst="rect">
            <a:avLst/>
          </a:prstGeom>
        </p:spPr>
        <p:txBody>
          <a:bodyPr wrap="square">
            <a:spAutoFit/>
          </a:bodyPr>
          <a:lstStyle/>
          <a:p>
            <a:r>
              <a:rPr lang="en-US" sz="2200" dirty="0">
                <a:solidFill>
                  <a:srgbClr val="1B1B1B"/>
                </a:solidFill>
                <a:latin typeface="Cambria Math" panose="02040503050406030204" pitchFamily="18" charset="0"/>
                <a:ea typeface="Cambria Math" panose="02040503050406030204" pitchFamily="18" charset="0"/>
              </a:rPr>
              <a:t>All the information required to generate the data is stored in the parameters of the model, and the contents and characteristics of the speech can be controlled via the inputs to the model.</a:t>
            </a:r>
            <a:endParaRPr lang="ru-RU" sz="2200" dirty="0">
              <a:latin typeface="Cambria Math" panose="02040503050406030204" pitchFamily="18" charset="0"/>
              <a:ea typeface="Cambria Math" panose="02040503050406030204" pitchFamily="18" charset="0"/>
            </a:endParaRPr>
          </a:p>
        </p:txBody>
      </p:sp>
      <p:pic>
        <p:nvPicPr>
          <p:cNvPr id="9" name="wavenet-1">
            <a:hlinkClick r:id="" action="ppaction://media"/>
            <a:extLst>
              <a:ext uri="{FF2B5EF4-FFF2-40B4-BE49-F238E27FC236}">
                <a16:creationId xmlns:a16="http://schemas.microsoft.com/office/drawing/2014/main" id="{F253A0B2-356F-4C59-BCF8-78139A98CD6E}"/>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5963920" y="5707005"/>
            <a:ext cx="406400" cy="406400"/>
          </a:xfrm>
          <a:prstGeom prst="rect">
            <a:avLst/>
          </a:prstGeom>
        </p:spPr>
      </p:pic>
      <p:sp>
        <p:nvSpPr>
          <p:cNvPr id="10" name="TextBox 9">
            <a:extLst>
              <a:ext uri="{FF2B5EF4-FFF2-40B4-BE49-F238E27FC236}">
                <a16:creationId xmlns:a16="http://schemas.microsoft.com/office/drawing/2014/main" id="{08CB2FC1-2089-4BB6-AEE0-008883AB5115}"/>
              </a:ext>
            </a:extLst>
          </p:cNvPr>
          <p:cNvSpPr txBox="1"/>
          <p:nvPr/>
        </p:nvSpPr>
        <p:spPr>
          <a:xfrm>
            <a:off x="3418614" y="5651740"/>
            <a:ext cx="2105385" cy="461665"/>
          </a:xfrm>
          <a:prstGeom prst="rect">
            <a:avLst/>
          </a:prstGeom>
          <a:noFill/>
        </p:spPr>
        <p:txBody>
          <a:bodyPr wrap="none" rtlCol="0">
            <a:spAutoFit/>
          </a:bodyPr>
          <a:lstStyle/>
          <a:p>
            <a:r>
              <a:rPr lang="en-US" sz="2400" dirty="0">
                <a:solidFill>
                  <a:schemeClr val="accent1">
                    <a:lumMod val="60000"/>
                    <a:lumOff val="4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Let’s compare:</a:t>
            </a:r>
            <a:endParaRPr lang="ru-RU" sz="2400" dirty="0">
              <a:solidFill>
                <a:schemeClr val="accent1">
                  <a:lumMod val="60000"/>
                  <a:lumOff val="40000"/>
                </a:schemeClr>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endParaRPr>
          </a:p>
        </p:txBody>
      </p:sp>
      <p:pic>
        <p:nvPicPr>
          <p:cNvPr id="11" name="parametric-1">
            <a:hlinkClick r:id="" action="ppaction://media"/>
            <a:extLst>
              <a:ext uri="{FF2B5EF4-FFF2-40B4-BE49-F238E27FC236}">
                <a16:creationId xmlns:a16="http://schemas.microsoft.com/office/drawing/2014/main" id="{C895A13F-9355-466C-A185-FC2E732C9C80}"/>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8579104" y="2655571"/>
            <a:ext cx="406400" cy="406400"/>
          </a:xfrm>
          <a:prstGeom prst="rect">
            <a:avLst/>
          </a:prstGeom>
        </p:spPr>
      </p:pic>
    </p:spTree>
    <p:extLst>
      <p:ext uri="{BB962C8B-B14F-4D97-AF65-F5344CB8AC3E}">
        <p14:creationId xmlns:p14="http://schemas.microsoft.com/office/powerpoint/2010/main" val="165313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331"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27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5"/>
                </p:tgtEl>
              </p:cMediaNode>
            </p:audio>
            <p:audio>
              <p:cMediaNode vol="80000">
                <p:cTn id="16" fill="hold" display="0">
                  <p:stCondLst>
                    <p:cond delay="indefinite"/>
                  </p:stCondLst>
                  <p:endCondLst>
                    <p:cond evt="onStopAudio" delay="0">
                      <p:tgtEl>
                        <p:sldTgt/>
                      </p:tgtEl>
                    </p:cond>
                  </p:endCondLst>
                </p:cTn>
                <p:tgtEl>
                  <p:spTgt spid="9"/>
                </p:tgtEl>
              </p:cMediaNode>
            </p:audio>
            <p:audio>
              <p:cMediaNode vol="80000">
                <p:cTn id="1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D5E1B4-616A-4656-AB10-187C70191F73}"/>
              </a:ext>
            </a:extLst>
          </p:cNvPr>
          <p:cNvSpPr>
            <a:spLocks noGrp="1"/>
          </p:cNvSpPr>
          <p:nvPr>
            <p:ph type="title"/>
          </p:nvPr>
        </p:nvSpPr>
        <p:spPr/>
        <p:txBody>
          <a:bodyPr/>
          <a:lstStyle/>
          <a:p>
            <a:pPr algn="ctr"/>
            <a:r>
              <a:rPr lang="en-US" dirty="0">
                <a:latin typeface="Cambria Math" panose="02040503050406030204" pitchFamily="18" charset="0"/>
                <a:ea typeface="Cambria Math" panose="02040503050406030204" pitchFamily="18" charset="0"/>
              </a:rPr>
              <a:t>WaveNet cooler? Let’s observe MOS</a:t>
            </a:r>
            <a:endParaRPr lang="ru-RU" dirty="0">
              <a:latin typeface="Cambria Math" panose="02040503050406030204" pitchFamily="18" charset="0"/>
              <a:ea typeface="Cambria Math" panose="02040503050406030204" pitchFamily="18" charset="0"/>
            </a:endParaRPr>
          </a:p>
        </p:txBody>
      </p:sp>
      <p:pic>
        <p:nvPicPr>
          <p:cNvPr id="9220" name="Picture 4" descr="ÐÐ°ÑÑÐ¸Ð½ÐºÐ¸ Ð¿Ð¾ Ð·Ð°Ð¿ÑÐ¾ÑÑ wavenet state-of-the-art">
            <a:extLst>
              <a:ext uri="{FF2B5EF4-FFF2-40B4-BE49-F238E27FC236}">
                <a16:creationId xmlns:a16="http://schemas.microsoft.com/office/drawing/2014/main" id="{9BD5C78C-BFCD-4DE3-BFB4-131F2FDF04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426" y="1928006"/>
            <a:ext cx="9283148" cy="4369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828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A9D8A0-B994-4297-84EF-217E14DE71F4}"/>
              </a:ext>
            </a:extLst>
          </p:cNvPr>
          <p:cNvSpPr>
            <a:spLocks noGrp="1"/>
          </p:cNvSpPr>
          <p:nvPr>
            <p:ph type="title"/>
          </p:nvPr>
        </p:nvSpPr>
        <p:spPr/>
        <p:txBody>
          <a:bodyPr/>
          <a:lstStyle/>
          <a:p>
            <a:pPr algn="ctr"/>
            <a:r>
              <a:rPr lang="en-US" dirty="0">
                <a:latin typeface="Cambria Math" panose="02040503050406030204" pitchFamily="18" charset="0"/>
                <a:ea typeface="Cambria Math" panose="02040503050406030204" pitchFamily="18" charset="0"/>
              </a:rPr>
              <a:t>Architecture (Based on PixelCNN)</a:t>
            </a:r>
            <a:endParaRPr lang="ru-RU" dirty="0">
              <a:latin typeface="Cambria Math" panose="02040503050406030204" pitchFamily="18" charset="0"/>
              <a:ea typeface="Cambria Math" panose="02040503050406030204" pitchFamily="18"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7762EE6-6F8E-4CBC-8FB9-77D22F074333}"/>
                  </a:ext>
                </a:extLst>
              </p:cNvPr>
              <p:cNvSpPr txBox="1"/>
              <p:nvPr/>
            </p:nvSpPr>
            <p:spPr>
              <a:xfrm>
                <a:off x="1548377" y="2266483"/>
                <a:ext cx="4484561" cy="121155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𝑡</m:t>
                          </m:r>
                          <m:r>
                            <a:rPr lang="en-US" sz="2800" b="0" i="1" smtClean="0">
                              <a:latin typeface="Cambria Math" panose="02040503050406030204" pitchFamily="18" charset="0"/>
                            </a:rPr>
                            <m:t>=1</m:t>
                          </m:r>
                        </m:sub>
                        <m:sup>
                          <m:r>
                            <a:rPr lang="en-US" sz="2800" b="0" i="1" smtClean="0">
                              <a:latin typeface="Cambria Math" panose="02040503050406030204" pitchFamily="18" charset="0"/>
                            </a:rPr>
                            <m:t>𝑇</m:t>
                          </m:r>
                        </m:sup>
                        <m:e>
                          <m:r>
                            <a:rPr lang="en-US" sz="2800" b="0" i="1" smtClean="0">
                              <a:latin typeface="Cambria Math" panose="02040503050406030204" pitchFamily="18" charset="0"/>
                            </a:rPr>
                            <m:t>𝑝</m:t>
                          </m:r>
                          <m:d>
                            <m:dPr>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e>
                          </m:d>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 </m:t>
                          </m:r>
                        </m:e>
                      </m:nary>
                    </m:oMath>
                  </m:oMathPara>
                </a14:m>
                <a:endParaRPr lang="en-US" sz="2800" b="0" dirty="0"/>
              </a:p>
            </p:txBody>
          </p:sp>
        </mc:Choice>
        <mc:Fallback>
          <p:sp>
            <p:nvSpPr>
              <p:cNvPr id="5" name="TextBox 4">
                <a:extLst>
                  <a:ext uri="{FF2B5EF4-FFF2-40B4-BE49-F238E27FC236}">
                    <a16:creationId xmlns:a16="http://schemas.microsoft.com/office/drawing/2014/main" id="{07762EE6-6F8E-4CBC-8FB9-77D22F074333}"/>
                  </a:ext>
                </a:extLst>
              </p:cNvPr>
              <p:cNvSpPr txBox="1">
                <a:spLocks noRot="1" noChangeAspect="1" noMove="1" noResize="1" noEditPoints="1" noAdjustHandles="1" noChangeArrowheads="1" noChangeShapeType="1" noTextEdit="1"/>
              </p:cNvSpPr>
              <p:nvPr/>
            </p:nvSpPr>
            <p:spPr>
              <a:xfrm>
                <a:off x="1548377" y="2266483"/>
                <a:ext cx="4484561" cy="1211550"/>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81D7032-93AD-4009-8430-A87F441B9E74}"/>
                  </a:ext>
                </a:extLst>
              </p:cNvPr>
              <p:cNvSpPr txBox="1"/>
              <p:nvPr/>
            </p:nvSpPr>
            <p:spPr>
              <a:xfrm>
                <a:off x="1460638" y="1690688"/>
                <a:ext cx="8004564" cy="86177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ea typeface="Cambria Math" panose="02040503050406030204" pitchFamily="18" charset="0"/>
                        </a:rPr>
                        <m:t>The</m:t>
                      </m:r>
                      <m:r>
                        <a:rPr lang="en-US" sz="2800" b="0" i="0"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joint</m:t>
                      </m:r>
                      <m:r>
                        <a:rPr lang="en-US" sz="2800" b="0" i="0"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probability</m:t>
                      </m:r>
                      <m:r>
                        <a:rPr lang="en-US" sz="2800" b="0" i="0"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of</m:t>
                      </m:r>
                      <m:r>
                        <a:rPr lang="en-US" sz="2800" b="0" i="0"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a</m:t>
                      </m:r>
                      <m:r>
                        <a:rPr lang="en-US" sz="2800" b="0" i="0"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waveform</m:t>
                      </m:r>
                      <m:r>
                        <a:rPr lang="en-US" sz="2800" b="0" i="0" smtClean="0">
                          <a:latin typeface="Cambria Math" panose="02040503050406030204" pitchFamily="18" charset="0"/>
                          <a:ea typeface="Cambria Math" panose="02040503050406030204" pitchFamily="18" charset="0"/>
                        </a:rPr>
                        <m:t> </m:t>
                      </m:r>
                      <m:r>
                        <m:rPr>
                          <m:sty m:val="p"/>
                        </m:rPr>
                        <a:rPr lang="en-US" sz="2800" b="0" i="0" smtClean="0">
                          <a:latin typeface="Cambria Math" panose="02040503050406030204" pitchFamily="18" charset="0"/>
                          <a:ea typeface="Cambria Math" panose="02040503050406030204" pitchFamily="18" charset="0"/>
                        </a:rPr>
                        <m:t>x</m:t>
                      </m:r>
                      <m:r>
                        <a:rPr lang="en-US" sz="2800" b="0" i="0" smtClean="0">
                          <a:latin typeface="Cambria Math" panose="02040503050406030204" pitchFamily="18" charset="0"/>
                          <a:ea typeface="Cambria Math" panose="02040503050406030204" pitchFamily="18" charset="0"/>
                        </a:rPr>
                        <m:t>=</m:t>
                      </m:r>
                      <m:d>
                        <m:dPr>
                          <m:begChr m:val="{"/>
                          <m:endChr m:val="}"/>
                          <m:ctrlPr>
                            <a:rPr lang="en-US" sz="2800" b="0" smtClean="0">
                              <a:latin typeface="Cambria Math" panose="02040503050406030204" pitchFamily="18" charset="0"/>
                              <a:ea typeface="Cambria Math" panose="02040503050406030204" pitchFamily="18" charset="0"/>
                            </a:rPr>
                          </m:ctrlPr>
                        </m:dPr>
                        <m:e>
                          <m:sSub>
                            <m:sSubPr>
                              <m:ctrlPr>
                                <a:rPr lang="en-US" sz="2800" b="0" smtClean="0">
                                  <a:latin typeface="Cambria Math" panose="02040503050406030204" pitchFamily="18" charset="0"/>
                                  <a:ea typeface="Cambria Math" panose="02040503050406030204" pitchFamily="18" charset="0"/>
                                </a:rPr>
                              </m:ctrlPr>
                            </m:sSubPr>
                            <m:e>
                              <m:r>
                                <m:rPr>
                                  <m:sty m:val="p"/>
                                </m:rPr>
                                <a:rPr lang="en-US" sz="2800" b="0" i="0" smtClean="0">
                                  <a:latin typeface="Cambria Math" panose="02040503050406030204" pitchFamily="18" charset="0"/>
                                  <a:ea typeface="Cambria Math" panose="02040503050406030204" pitchFamily="18" charset="0"/>
                                </a:rPr>
                                <m:t>x</m:t>
                              </m:r>
                            </m:e>
                            <m:sub>
                              <m:r>
                                <a:rPr lang="en-US" sz="2800" b="0" i="0" smtClean="0">
                                  <a:latin typeface="Cambria Math" panose="02040503050406030204" pitchFamily="18" charset="0"/>
                                  <a:ea typeface="Cambria Math" panose="02040503050406030204" pitchFamily="18" charset="0"/>
                                </a:rPr>
                                <m:t>1</m:t>
                              </m:r>
                            </m:sub>
                          </m:sSub>
                          <m:r>
                            <a:rPr lang="en-US" sz="2800" b="0" i="0" smtClean="0">
                              <a:latin typeface="Cambria Math" panose="02040503050406030204" pitchFamily="18" charset="0"/>
                              <a:ea typeface="Cambria Math" panose="02040503050406030204" pitchFamily="18" charset="0"/>
                            </a:rPr>
                            <m:t>,…, </m:t>
                          </m:r>
                          <m:sSub>
                            <m:sSubPr>
                              <m:ctrlPr>
                                <a:rPr lang="en-US" sz="2800" b="0" smtClean="0">
                                  <a:latin typeface="Cambria Math" panose="02040503050406030204" pitchFamily="18" charset="0"/>
                                  <a:ea typeface="Cambria Math" panose="02040503050406030204" pitchFamily="18" charset="0"/>
                                </a:rPr>
                              </m:ctrlPr>
                            </m:sSubPr>
                            <m:e>
                              <m:r>
                                <m:rPr>
                                  <m:sty m:val="p"/>
                                </m:rPr>
                                <a:rPr lang="en-US" sz="2800" b="0" i="0" smtClean="0">
                                  <a:latin typeface="Cambria Math" panose="02040503050406030204" pitchFamily="18" charset="0"/>
                                  <a:ea typeface="Cambria Math" panose="02040503050406030204" pitchFamily="18" charset="0"/>
                                </a:rPr>
                                <m:t>x</m:t>
                              </m:r>
                            </m:e>
                            <m:sub>
                              <m:r>
                                <m:rPr>
                                  <m:sty m:val="p"/>
                                </m:rPr>
                                <a:rPr lang="en-US" sz="2800" b="0" i="0" smtClean="0">
                                  <a:latin typeface="Cambria Math" panose="02040503050406030204" pitchFamily="18" charset="0"/>
                                  <a:ea typeface="Cambria Math" panose="02040503050406030204" pitchFamily="18" charset="0"/>
                                </a:rPr>
                                <m:t>T</m:t>
                              </m:r>
                            </m:sub>
                          </m:sSub>
                        </m:e>
                      </m:d>
                      <m:r>
                        <a:rPr lang="en-US" sz="2800" b="0" i="0" smtClean="0">
                          <a:latin typeface="Cambria Math" panose="02040503050406030204" pitchFamily="18" charset="0"/>
                          <a:ea typeface="Cambria Math" panose="02040503050406030204" pitchFamily="18" charset="0"/>
                        </a:rPr>
                        <m:t>:</m:t>
                      </m:r>
                    </m:oMath>
                  </m:oMathPara>
                </a14:m>
                <a:endParaRPr lang="en-US" sz="2800" b="0" dirty="0">
                  <a:latin typeface="Cambria Math" panose="02040503050406030204" pitchFamily="18" charset="0"/>
                  <a:ea typeface="Cambria Math" panose="02040503050406030204" pitchFamily="18" charset="0"/>
                </a:endParaRPr>
              </a:p>
              <a:p>
                <a:endParaRPr lang="ru-RU" sz="2800" dirty="0">
                  <a:latin typeface="Cambria Math" panose="02040503050406030204" pitchFamily="18" charset="0"/>
                  <a:ea typeface="Cambria Math" panose="02040503050406030204" pitchFamily="18" charset="0"/>
                </a:endParaRPr>
              </a:p>
            </p:txBody>
          </p:sp>
        </mc:Choice>
        <mc:Fallback>
          <p:sp>
            <p:nvSpPr>
              <p:cNvPr id="7" name="TextBox 6">
                <a:extLst>
                  <a:ext uri="{FF2B5EF4-FFF2-40B4-BE49-F238E27FC236}">
                    <a16:creationId xmlns:a16="http://schemas.microsoft.com/office/drawing/2014/main" id="{281D7032-93AD-4009-8430-A87F441B9E74}"/>
                  </a:ext>
                </a:extLst>
              </p:cNvPr>
              <p:cNvSpPr txBox="1">
                <a:spLocks noRot="1" noChangeAspect="1" noMove="1" noResize="1" noEditPoints="1" noAdjustHandles="1" noChangeArrowheads="1" noChangeShapeType="1" noTextEdit="1"/>
              </p:cNvSpPr>
              <p:nvPr/>
            </p:nvSpPr>
            <p:spPr>
              <a:xfrm>
                <a:off x="1460638" y="1690688"/>
                <a:ext cx="8004564" cy="861774"/>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Прямоугольник 7">
                <a:extLst>
                  <a:ext uri="{FF2B5EF4-FFF2-40B4-BE49-F238E27FC236}">
                    <a16:creationId xmlns:a16="http://schemas.microsoft.com/office/drawing/2014/main" id="{4ED2C76E-7BE1-4423-B510-A19D998BF3FA}"/>
                  </a:ext>
                </a:extLst>
              </p:cNvPr>
              <p:cNvSpPr/>
              <p:nvPr/>
            </p:nvSpPr>
            <p:spPr>
              <a:xfrm>
                <a:off x="6120678" y="2518315"/>
                <a:ext cx="5419682" cy="707886"/>
              </a:xfrm>
              <a:prstGeom prst="rect">
                <a:avLst/>
              </a:prstGeom>
            </p:spPr>
            <p:txBody>
              <a:bodyPr wrap="square">
                <a:spAutoFit/>
              </a:bodyPr>
              <a:lstStyle/>
              <a:p>
                <a:r>
                  <a:rPr lang="en-US" sz="2000" dirty="0">
                    <a:latin typeface="Cambria Math" panose="02040503050406030204" pitchFamily="18" charset="0"/>
                    <a:ea typeface="Cambria Math" panose="02040503050406030204" pitchFamily="18" charset="0"/>
                  </a:rPr>
                  <a:t>Each audio sample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𝑡</m:t>
                        </m:r>
                      </m:sub>
                    </m:sSub>
                  </m:oMath>
                </a14:m>
                <a:r>
                  <a:rPr lang="en-US" sz="2000" dirty="0">
                    <a:latin typeface="Cambria Math" panose="02040503050406030204" pitchFamily="18" charset="0"/>
                    <a:ea typeface="Cambria Math" panose="02040503050406030204" pitchFamily="18" charset="0"/>
                  </a:rPr>
                  <a:t> is therefore conditioned on the samples at all previous timesteps</a:t>
                </a:r>
                <a:endParaRPr lang="ru-RU" sz="2000" dirty="0">
                  <a:latin typeface="Cambria Math" panose="02040503050406030204" pitchFamily="18" charset="0"/>
                  <a:ea typeface="Cambria Math" panose="02040503050406030204" pitchFamily="18" charset="0"/>
                </a:endParaRPr>
              </a:p>
            </p:txBody>
          </p:sp>
        </mc:Choice>
        <mc:Fallback>
          <p:sp>
            <p:nvSpPr>
              <p:cNvPr id="8" name="Прямоугольник 7">
                <a:extLst>
                  <a:ext uri="{FF2B5EF4-FFF2-40B4-BE49-F238E27FC236}">
                    <a16:creationId xmlns:a16="http://schemas.microsoft.com/office/drawing/2014/main" id="{4ED2C76E-7BE1-4423-B510-A19D998BF3FA}"/>
                  </a:ext>
                </a:extLst>
              </p:cNvPr>
              <p:cNvSpPr>
                <a:spLocks noRot="1" noChangeAspect="1" noMove="1" noResize="1" noEditPoints="1" noAdjustHandles="1" noChangeArrowheads="1" noChangeShapeType="1" noTextEdit="1"/>
              </p:cNvSpPr>
              <p:nvPr/>
            </p:nvSpPr>
            <p:spPr>
              <a:xfrm>
                <a:off x="6120678" y="2518315"/>
                <a:ext cx="5419682" cy="707886"/>
              </a:xfrm>
              <a:prstGeom prst="rect">
                <a:avLst/>
              </a:prstGeom>
              <a:blipFill>
                <a:blip r:embed="rId5"/>
                <a:stretch>
                  <a:fillRect l="-1125" t="-4310" b="-14655"/>
                </a:stretch>
              </a:blipFill>
            </p:spPr>
            <p:txBody>
              <a:bodyPr/>
              <a:lstStyle/>
              <a:p>
                <a:r>
                  <a:rPr lang="ru-RU">
                    <a:noFill/>
                  </a:rPr>
                  <a:t> </a:t>
                </a:r>
              </a:p>
            </p:txBody>
          </p:sp>
        </mc:Fallback>
      </mc:AlternateContent>
      <p:pic>
        <p:nvPicPr>
          <p:cNvPr id="7170" name="Picture 2" descr="ÐÐ°ÑÑÐ¸Ð½ÐºÐ¸ Ð¿Ð¾ Ð·Ð°Ð¿ÑÐ¾ÑÑ causal convolution">
            <a:extLst>
              <a:ext uri="{FF2B5EF4-FFF2-40B4-BE49-F238E27FC236}">
                <a16:creationId xmlns:a16="http://schemas.microsoft.com/office/drawing/2014/main" id="{A36E328E-B8C1-4E41-B9B3-480CFB368D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2995" y="3518889"/>
            <a:ext cx="8730812" cy="3075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754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B358DD-6128-4642-9613-3C41DEA17C54}"/>
              </a:ext>
            </a:extLst>
          </p:cNvPr>
          <p:cNvSpPr>
            <a:spLocks noGrp="1"/>
          </p:cNvSpPr>
          <p:nvPr>
            <p:ph type="title"/>
          </p:nvPr>
        </p:nvSpPr>
        <p:spPr/>
        <p:txBody>
          <a:bodyPr/>
          <a:lstStyle/>
          <a:p>
            <a:pPr algn="ctr"/>
            <a:r>
              <a:rPr lang="en-US" dirty="0">
                <a:latin typeface="Cambria Math" panose="02040503050406030204" pitchFamily="18" charset="0"/>
                <a:ea typeface="Cambria Math" panose="02040503050406030204" pitchFamily="18" charset="0"/>
              </a:rPr>
              <a:t>Dilated causal convolutions: what?</a:t>
            </a:r>
            <a:endParaRPr lang="ru-RU" dirty="0">
              <a:latin typeface="Cambria Math" panose="02040503050406030204" pitchFamily="18" charset="0"/>
              <a:ea typeface="Cambria Math" panose="02040503050406030204" pitchFamily="18" charset="0"/>
            </a:endParaRPr>
          </a:p>
        </p:txBody>
      </p:sp>
      <p:pic>
        <p:nvPicPr>
          <p:cNvPr id="6" name="Рисунок 6">
            <a:extLst>
              <a:ext uri="{FF2B5EF4-FFF2-40B4-BE49-F238E27FC236}">
                <a16:creationId xmlns:a16="http://schemas.microsoft.com/office/drawing/2014/main" id="{7BC00662-2429-4138-9AE0-9DD0559A1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462" y="2243875"/>
            <a:ext cx="7832320" cy="3600119"/>
          </a:xfrm>
          <a:prstGeom prst="rect">
            <a:avLst/>
          </a:prstGeom>
        </p:spPr>
      </p:pic>
      <p:sp>
        <p:nvSpPr>
          <p:cNvPr id="3" name="TextBox 2">
            <a:extLst>
              <a:ext uri="{FF2B5EF4-FFF2-40B4-BE49-F238E27FC236}">
                <a16:creationId xmlns:a16="http://schemas.microsoft.com/office/drawing/2014/main" id="{C03451F1-45D0-4D91-B822-F14D5441C93C}"/>
              </a:ext>
            </a:extLst>
          </p:cNvPr>
          <p:cNvSpPr txBox="1"/>
          <p:nvPr/>
        </p:nvSpPr>
        <p:spPr>
          <a:xfrm>
            <a:off x="9559356" y="2107096"/>
            <a:ext cx="1253356" cy="646331"/>
          </a:xfrm>
          <a:prstGeom prst="rect">
            <a:avLst/>
          </a:prstGeom>
          <a:noFill/>
        </p:spPr>
        <p:txBody>
          <a:bodyPr wrap="none" rtlCol="0">
            <a:spAutoFit/>
          </a:bodyPr>
          <a:lstStyle/>
          <a:p>
            <a:r>
              <a:rPr lang="en-US" b="1" dirty="0"/>
              <a:t>Output</a:t>
            </a:r>
          </a:p>
          <a:p>
            <a:r>
              <a:rPr lang="en-US" dirty="0"/>
              <a:t>Dilation = 8</a:t>
            </a:r>
            <a:endParaRPr lang="ru-RU" dirty="0"/>
          </a:p>
        </p:txBody>
      </p:sp>
      <p:sp>
        <p:nvSpPr>
          <p:cNvPr id="7" name="TextBox 6">
            <a:extLst>
              <a:ext uri="{FF2B5EF4-FFF2-40B4-BE49-F238E27FC236}">
                <a16:creationId xmlns:a16="http://schemas.microsoft.com/office/drawing/2014/main" id="{CE3B8C1A-23F9-4E5B-861B-3A4939210F21}"/>
              </a:ext>
            </a:extLst>
          </p:cNvPr>
          <p:cNvSpPr txBox="1"/>
          <p:nvPr/>
        </p:nvSpPr>
        <p:spPr>
          <a:xfrm>
            <a:off x="9588232" y="2858809"/>
            <a:ext cx="1394613" cy="646331"/>
          </a:xfrm>
          <a:prstGeom prst="rect">
            <a:avLst/>
          </a:prstGeom>
          <a:noFill/>
        </p:spPr>
        <p:txBody>
          <a:bodyPr wrap="none" rtlCol="0">
            <a:spAutoFit/>
          </a:bodyPr>
          <a:lstStyle/>
          <a:p>
            <a:r>
              <a:rPr lang="en-US" b="1" dirty="0"/>
              <a:t>Hidden layer</a:t>
            </a:r>
          </a:p>
          <a:p>
            <a:r>
              <a:rPr lang="en-US" dirty="0"/>
              <a:t>Dilation = 4</a:t>
            </a:r>
            <a:endParaRPr lang="ru-RU" dirty="0"/>
          </a:p>
        </p:txBody>
      </p:sp>
      <p:sp>
        <p:nvSpPr>
          <p:cNvPr id="8" name="TextBox 7">
            <a:extLst>
              <a:ext uri="{FF2B5EF4-FFF2-40B4-BE49-F238E27FC236}">
                <a16:creationId xmlns:a16="http://schemas.microsoft.com/office/drawing/2014/main" id="{4C2FC4DC-5192-4837-BE8A-8FDC026BCF65}"/>
              </a:ext>
            </a:extLst>
          </p:cNvPr>
          <p:cNvSpPr txBox="1"/>
          <p:nvPr/>
        </p:nvSpPr>
        <p:spPr>
          <a:xfrm>
            <a:off x="9588232" y="3720768"/>
            <a:ext cx="1523716" cy="646331"/>
          </a:xfrm>
          <a:prstGeom prst="rect">
            <a:avLst/>
          </a:prstGeom>
          <a:noFill/>
        </p:spPr>
        <p:txBody>
          <a:bodyPr wrap="square" rtlCol="0">
            <a:spAutoFit/>
          </a:bodyPr>
          <a:lstStyle/>
          <a:p>
            <a:r>
              <a:rPr lang="en-US" b="1" dirty="0"/>
              <a:t>Hidden layer</a:t>
            </a:r>
          </a:p>
          <a:p>
            <a:r>
              <a:rPr lang="en-US" dirty="0"/>
              <a:t>Dilation = 2</a:t>
            </a:r>
            <a:endParaRPr lang="ru-RU" dirty="0"/>
          </a:p>
        </p:txBody>
      </p:sp>
      <p:sp>
        <p:nvSpPr>
          <p:cNvPr id="9" name="TextBox 8">
            <a:extLst>
              <a:ext uri="{FF2B5EF4-FFF2-40B4-BE49-F238E27FC236}">
                <a16:creationId xmlns:a16="http://schemas.microsoft.com/office/drawing/2014/main" id="{01EC546A-52B0-417F-862E-995555BC043F}"/>
              </a:ext>
            </a:extLst>
          </p:cNvPr>
          <p:cNvSpPr txBox="1"/>
          <p:nvPr/>
        </p:nvSpPr>
        <p:spPr>
          <a:xfrm>
            <a:off x="9588233" y="4582727"/>
            <a:ext cx="1394613" cy="646331"/>
          </a:xfrm>
          <a:prstGeom prst="rect">
            <a:avLst/>
          </a:prstGeom>
          <a:noFill/>
        </p:spPr>
        <p:txBody>
          <a:bodyPr wrap="none" rtlCol="0">
            <a:spAutoFit/>
          </a:bodyPr>
          <a:lstStyle/>
          <a:p>
            <a:r>
              <a:rPr lang="en-US" b="1" dirty="0"/>
              <a:t>Hidden layer</a:t>
            </a:r>
          </a:p>
          <a:p>
            <a:r>
              <a:rPr lang="en-US" dirty="0"/>
              <a:t>Dilation = 1</a:t>
            </a:r>
            <a:endParaRPr lang="ru-RU" dirty="0"/>
          </a:p>
        </p:txBody>
      </p:sp>
      <p:sp>
        <p:nvSpPr>
          <p:cNvPr id="10" name="TextBox 9">
            <a:extLst>
              <a:ext uri="{FF2B5EF4-FFF2-40B4-BE49-F238E27FC236}">
                <a16:creationId xmlns:a16="http://schemas.microsoft.com/office/drawing/2014/main" id="{B685E210-094D-4259-BE61-565BBF0E161B}"/>
              </a:ext>
            </a:extLst>
          </p:cNvPr>
          <p:cNvSpPr txBox="1"/>
          <p:nvPr/>
        </p:nvSpPr>
        <p:spPr>
          <a:xfrm>
            <a:off x="9588232" y="5474662"/>
            <a:ext cx="696024" cy="369332"/>
          </a:xfrm>
          <a:prstGeom prst="rect">
            <a:avLst/>
          </a:prstGeom>
          <a:noFill/>
        </p:spPr>
        <p:txBody>
          <a:bodyPr wrap="none" rtlCol="0">
            <a:spAutoFit/>
          </a:bodyPr>
          <a:lstStyle/>
          <a:p>
            <a:r>
              <a:rPr lang="en-US" b="1" dirty="0"/>
              <a:t>Input</a:t>
            </a:r>
          </a:p>
        </p:txBody>
      </p:sp>
    </p:spTree>
    <p:extLst>
      <p:ext uri="{BB962C8B-B14F-4D97-AF65-F5344CB8AC3E}">
        <p14:creationId xmlns:p14="http://schemas.microsoft.com/office/powerpoint/2010/main" val="1019200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BFAC34-C162-4329-9A35-7C38DD9B381A}"/>
              </a:ext>
            </a:extLst>
          </p:cNvPr>
          <p:cNvSpPr>
            <a:spLocks noGrp="1"/>
          </p:cNvSpPr>
          <p:nvPr>
            <p:ph type="title"/>
          </p:nvPr>
        </p:nvSpPr>
        <p:spPr/>
        <p:txBody>
          <a:bodyPr/>
          <a:lstStyle/>
          <a:p>
            <a:pPr algn="ctr"/>
            <a:r>
              <a:rPr lang="en-US" dirty="0">
                <a:latin typeface="Cambria Math" panose="02040503050406030204" pitchFamily="18" charset="0"/>
                <a:ea typeface="Cambria Math" panose="02040503050406030204" pitchFamily="18" charset="0"/>
              </a:rPr>
              <a:t>Dilated causal convolutions: why?</a:t>
            </a:r>
            <a:endParaRPr lang="ru-RU" dirty="0">
              <a:latin typeface="Cambria Math" panose="02040503050406030204" pitchFamily="18" charset="0"/>
              <a:ea typeface="Cambria Math" panose="02040503050406030204" pitchFamily="18" charset="0"/>
            </a:endParaRPr>
          </a:p>
        </p:txBody>
      </p:sp>
      <p:sp>
        <p:nvSpPr>
          <p:cNvPr id="3" name="Прямоугольник 2">
            <a:extLst>
              <a:ext uri="{FF2B5EF4-FFF2-40B4-BE49-F238E27FC236}">
                <a16:creationId xmlns:a16="http://schemas.microsoft.com/office/drawing/2014/main" id="{333BF471-2EED-4839-BE17-E67EE0E6D559}"/>
              </a:ext>
            </a:extLst>
          </p:cNvPr>
          <p:cNvSpPr/>
          <p:nvPr/>
        </p:nvSpPr>
        <p:spPr>
          <a:xfrm>
            <a:off x="1451113" y="1726267"/>
            <a:ext cx="9452113" cy="1569660"/>
          </a:xfrm>
          <a:prstGeom prst="rect">
            <a:avLst/>
          </a:prstGeom>
        </p:spPr>
        <p:txBody>
          <a:bodyPr wrap="square">
            <a:spAutoFit/>
          </a:bodyPr>
          <a:lstStyle/>
          <a:p>
            <a:r>
              <a:rPr lang="en-US" sz="2400" dirty="0">
                <a:latin typeface="Cambria Math" panose="02040503050406030204" pitchFamily="18" charset="0"/>
                <a:ea typeface="Cambria Math" panose="02040503050406030204" pitchFamily="18" charset="0"/>
              </a:rPr>
              <a:t>The reason we need such convolutions is receptive field size increase</a:t>
            </a:r>
            <a:r>
              <a:rPr lang="ru-RU" sz="24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without greatly increasing computational cost: </a:t>
            </a:r>
          </a:p>
          <a:p>
            <a:r>
              <a:rPr lang="en-US" sz="2400" dirty="0">
                <a:latin typeface="Cambria Math" panose="02040503050406030204" pitchFamily="18" charset="0"/>
                <a:ea typeface="Cambria Math" panose="02040503050406030204" pitchFamily="18" charset="0"/>
              </a:rPr>
              <a:t>A </a:t>
            </a:r>
            <a:r>
              <a:rPr lang="en-US" sz="2400" b="1" dirty="0">
                <a:latin typeface="Cambria Math" panose="02040503050406030204" pitchFamily="18" charset="0"/>
                <a:ea typeface="Cambria Math" panose="02040503050406030204" pitchFamily="18" charset="0"/>
              </a:rPr>
              <a:t>dilated convolution </a:t>
            </a:r>
            <a:r>
              <a:rPr lang="en-US" sz="2400" dirty="0">
                <a:latin typeface="Cambria Math" panose="02040503050406030204" pitchFamily="18" charset="0"/>
                <a:ea typeface="Cambria Math" panose="02040503050406030204" pitchFamily="18" charset="0"/>
              </a:rPr>
              <a:t>effectively allows the network to operate on a coarser scale than with a normal convolution. </a:t>
            </a:r>
            <a:endParaRPr lang="ru-RU" sz="2400" dirty="0">
              <a:latin typeface="Cambria Math" panose="02040503050406030204" pitchFamily="18" charset="0"/>
              <a:ea typeface="Cambria Math" panose="02040503050406030204" pitchFamily="18" charset="0"/>
            </a:endParaRPr>
          </a:p>
        </p:txBody>
      </p:sp>
      <p:pic>
        <p:nvPicPr>
          <p:cNvPr id="11266" name="Picture 2" descr="ÐÐ°ÑÑÐ¸Ð½ÐºÐ¸ Ð¿Ð¾ Ð·Ð°Ð¿ÑÐ¾ÑÑ stack of dilated convolutions">
            <a:extLst>
              <a:ext uri="{FF2B5EF4-FFF2-40B4-BE49-F238E27FC236}">
                <a16:creationId xmlns:a16="http://schemas.microsoft.com/office/drawing/2014/main" id="{4B56571C-78D0-4DE9-88F6-1C48D0B3A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556" y="3365501"/>
            <a:ext cx="7648575" cy="2800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D66B57-82E8-4EE1-8840-2CDAD703E09F}"/>
              </a:ext>
            </a:extLst>
          </p:cNvPr>
          <p:cNvSpPr txBox="1"/>
          <p:nvPr/>
        </p:nvSpPr>
        <p:spPr>
          <a:xfrm>
            <a:off x="9055583" y="3676858"/>
            <a:ext cx="2692469" cy="707886"/>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Stack of dilated causal convolutional layers</a:t>
            </a:r>
            <a:endParaRPr lang="ru-RU" sz="2000" dirty="0">
              <a:latin typeface="Cambria Math" panose="02040503050406030204" pitchFamily="18" charset="0"/>
              <a:ea typeface="Cambria Math" panose="02040503050406030204" pitchFamily="18" charset="0"/>
            </a:endParaRPr>
          </a:p>
        </p:txBody>
      </p:sp>
      <p:sp>
        <p:nvSpPr>
          <p:cNvPr id="7" name="Прямоугольник 6">
            <a:extLst>
              <a:ext uri="{FF2B5EF4-FFF2-40B4-BE49-F238E27FC236}">
                <a16:creationId xmlns:a16="http://schemas.microsoft.com/office/drawing/2014/main" id="{7B1298DE-AAD1-4264-B877-88CFCD9560BF}"/>
              </a:ext>
            </a:extLst>
          </p:cNvPr>
          <p:cNvSpPr/>
          <p:nvPr/>
        </p:nvSpPr>
        <p:spPr>
          <a:xfrm>
            <a:off x="9174853" y="4620377"/>
            <a:ext cx="1908313" cy="1323439"/>
          </a:xfrm>
          <a:prstGeom prst="rect">
            <a:avLst/>
          </a:prstGeom>
          <a:ln w="19050">
            <a:solidFill>
              <a:schemeClr val="accent1">
                <a:lumMod val="60000"/>
                <a:lumOff val="40000"/>
              </a:schemeClr>
            </a:solidFill>
          </a:ln>
        </p:spPr>
        <p:txBody>
          <a:bodyPr wrap="square">
            <a:spAutoFit/>
          </a:bodyPr>
          <a:lstStyle/>
          <a:p>
            <a:r>
              <a:rPr lang="en-US" sz="2000" dirty="0">
                <a:latin typeface="Cambria Math" panose="02040503050406030204" pitchFamily="18" charset="0"/>
                <a:ea typeface="Cambria Math" panose="02040503050406030204" pitchFamily="18" charset="0"/>
              </a:rPr>
              <a:t>This paper:</a:t>
            </a:r>
          </a:p>
          <a:p>
            <a:r>
              <a:rPr lang="ru-RU" sz="2000" dirty="0">
                <a:latin typeface="Cambria Math" panose="02040503050406030204" pitchFamily="18" charset="0"/>
                <a:ea typeface="Cambria Math" panose="02040503050406030204" pitchFamily="18" charset="0"/>
              </a:rPr>
              <a:t>1, 2, 4, . . . , 512, 1, 2, 4, . . . , 512, 1, 2, 4, . . . , 512.</a:t>
            </a:r>
          </a:p>
        </p:txBody>
      </p:sp>
    </p:spTree>
    <p:extLst>
      <p:ext uri="{BB962C8B-B14F-4D97-AF65-F5344CB8AC3E}">
        <p14:creationId xmlns:p14="http://schemas.microsoft.com/office/powerpoint/2010/main" val="1738363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DCCFAEB-8C68-436E-B940-937E78C515E2}"/>
              </a:ext>
            </a:extLst>
          </p:cNvPr>
          <p:cNvSpPr>
            <a:spLocks noGrp="1"/>
          </p:cNvSpPr>
          <p:nvPr>
            <p:ph type="title"/>
          </p:nvPr>
        </p:nvSpPr>
        <p:spPr/>
        <p:txBody>
          <a:bodyPr/>
          <a:lstStyle/>
          <a:p>
            <a:pPr algn="ctr"/>
            <a:r>
              <a:rPr lang="en-US" dirty="0">
                <a:latin typeface="Cambria Math" panose="02040503050406030204" pitchFamily="18" charset="0"/>
                <a:ea typeface="Cambria Math" panose="02040503050406030204" pitchFamily="18" charset="0"/>
              </a:rPr>
              <a:t>Softmax distribution </a:t>
            </a:r>
            <a:endParaRPr lang="ru-RU" dirty="0">
              <a:latin typeface="Cambria Math" panose="02040503050406030204" pitchFamily="18" charset="0"/>
              <a:ea typeface="Cambria Math" panose="02040503050406030204" pitchFamily="18"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DF63D57-1F1C-47B7-886B-F791D9B90AB1}"/>
                  </a:ext>
                </a:extLst>
              </p:cNvPr>
              <p:cNvSpPr txBox="1"/>
              <p:nvPr/>
            </p:nvSpPr>
            <p:spPr>
              <a:xfrm>
                <a:off x="1287117" y="1702601"/>
                <a:ext cx="9666812"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𝑝</m:t>
                      </m:r>
                      <m:d>
                        <m:dPr>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e>
                      </m:d>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 … </m:t>
                      </m:r>
                      <m:r>
                        <a:rPr lang="en-US" sz="2800" b="0" i="1" smtClean="0">
                          <a:latin typeface="Cambria Math" panose="02040503050406030204" pitchFamily="18" charset="0"/>
                        </a:rPr>
                        <m:t>𝑀𝐷𝑁</m:t>
                      </m:r>
                      <m:r>
                        <a:rPr lang="en-US" sz="2800" b="0" i="1" smtClean="0">
                          <a:latin typeface="Cambria Math" panose="02040503050406030204" pitchFamily="18" charset="0"/>
                        </a:rPr>
                        <m:t>?</m:t>
                      </m:r>
                      <m:r>
                        <a:rPr lang="en-US" sz="2800" b="0" i="1" smtClean="0">
                          <a:latin typeface="Cambria Math" panose="02040503050406030204" pitchFamily="18" charset="0"/>
                        </a:rPr>
                        <m:t>𝑀𝐶𝐺𝑆𝑀</m:t>
                      </m:r>
                      <m:r>
                        <a:rPr lang="en-US" sz="2800" b="0" i="1" smtClean="0">
                          <a:latin typeface="Cambria Math" panose="02040503050406030204" pitchFamily="18" charset="0"/>
                        </a:rPr>
                        <m:t>?</m:t>
                      </m:r>
                      <m:r>
                        <a:rPr lang="en-US" sz="2800" b="0" i="1" smtClean="0">
                          <a:latin typeface="Cambria Math" panose="02040503050406030204" pitchFamily="18" charset="0"/>
                        </a:rPr>
                        <m:t>𝑆𝑜𝑓𝑡𝑚𝑎𝑥</m:t>
                      </m:r>
                      <m:r>
                        <a:rPr lang="en-US" sz="2800" b="0" i="1" smtClean="0">
                          <a:latin typeface="Cambria Math" panose="02040503050406030204" pitchFamily="18" charset="0"/>
                        </a:rPr>
                        <m:t> </m:t>
                      </m:r>
                      <m:r>
                        <a:rPr lang="en-US" sz="2800" b="0" i="1" smtClean="0">
                          <a:latin typeface="Cambria Math" panose="02040503050406030204" pitchFamily="18" charset="0"/>
                        </a:rPr>
                        <m:t>𝑑𝑖𝑠𝑡𝑟𝑖𝑏𝑢𝑡𝑖𝑜𝑛</m:t>
                      </m:r>
                      <m:r>
                        <a:rPr lang="en-US" sz="2800" b="0" i="1" smtClean="0">
                          <a:latin typeface="Cambria Math" panose="02040503050406030204" pitchFamily="18" charset="0"/>
                        </a:rPr>
                        <m:t>! </m:t>
                      </m:r>
                    </m:oMath>
                  </m:oMathPara>
                </a14:m>
                <a:endParaRPr lang="ru-RU" sz="2800" dirty="0"/>
              </a:p>
            </p:txBody>
          </p:sp>
        </mc:Choice>
        <mc:Fallback>
          <p:sp>
            <p:nvSpPr>
              <p:cNvPr id="3" name="TextBox 2">
                <a:extLst>
                  <a:ext uri="{FF2B5EF4-FFF2-40B4-BE49-F238E27FC236}">
                    <a16:creationId xmlns:a16="http://schemas.microsoft.com/office/drawing/2014/main" id="{BDF63D57-1F1C-47B7-886B-F791D9B90AB1}"/>
                  </a:ext>
                </a:extLst>
              </p:cNvPr>
              <p:cNvSpPr txBox="1">
                <a:spLocks noRot="1" noChangeAspect="1" noMove="1" noResize="1" noEditPoints="1" noAdjustHandles="1" noChangeArrowheads="1" noChangeShapeType="1" noTextEdit="1"/>
              </p:cNvSpPr>
              <p:nvPr/>
            </p:nvSpPr>
            <p:spPr>
              <a:xfrm>
                <a:off x="1287117" y="1702601"/>
                <a:ext cx="9666812" cy="430887"/>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B5D81D9-72B3-47F7-BDD8-7F6CF79299D5}"/>
                  </a:ext>
                </a:extLst>
              </p:cNvPr>
              <p:cNvSpPr txBox="1"/>
              <p:nvPr/>
            </p:nvSpPr>
            <p:spPr>
              <a:xfrm>
                <a:off x="1269548" y="5029202"/>
                <a:ext cx="10200100" cy="91262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e>
                      </m:d>
                      <m:r>
                        <a:rPr lang="en-US" sz="2800" b="0" i="1" smtClean="0">
                          <a:latin typeface="Cambria Math" panose="02040503050406030204" pitchFamily="18" charset="0"/>
                        </a:rPr>
                        <m:t>=</m:t>
                      </m:r>
                      <m:r>
                        <a:rPr lang="en-US" sz="2800" i="1">
                          <a:latin typeface="Cambria Math" panose="02040503050406030204" pitchFamily="18" charset="0"/>
                        </a:rPr>
                        <m:t>𝑠𝑖𝑔𝑛</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f>
                        <m:fPr>
                          <m:ctrlPr>
                            <a:rPr lang="en-US" sz="2800" b="0" i="1" smtClean="0">
                              <a:latin typeface="Cambria Math" panose="02040503050406030204" pitchFamily="18" charset="0"/>
                            </a:rPr>
                          </m:ctrlPr>
                        </m:fPr>
                        <m:num>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ln</m:t>
                              </m:r>
                            </m:fName>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b="0" i="1" smtClean="0">
                                      <a:latin typeface="Cambria Math" panose="02040503050406030204" pitchFamily="18" charset="0"/>
                                    </a:rPr>
                                    <m:t>𝜇</m:t>
                                  </m:r>
                                  <m:r>
                                    <a:rPr lang="en-US" sz="2800" b="0" i="1" smtClean="0">
                                      <a:latin typeface="Cambria Math" panose="02040503050406030204" pitchFamily="18" charset="0"/>
                                    </a:rPr>
                                    <m:t> </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e>
                                  </m:d>
                                </m:e>
                              </m:d>
                            </m:e>
                          </m:func>
                        </m:num>
                        <m:den>
                          <m:r>
                            <m:rPr>
                              <m:sty m:val="p"/>
                            </m:rPr>
                            <a:rPr lang="en-US" sz="2800" b="0" i="0" smtClean="0">
                              <a:latin typeface="Cambria Math" panose="02040503050406030204" pitchFamily="18" charset="0"/>
                            </a:rPr>
                            <m:t>ln</m:t>
                          </m:r>
                          <m:r>
                            <a:rPr lang="en-US" sz="2800" b="0" i="1" smtClean="0">
                              <a:latin typeface="Cambria Math" panose="02040503050406030204" pitchFamily="18" charset="0"/>
                            </a:rPr>
                            <m:t>⁡(1+</m:t>
                          </m:r>
                          <m:r>
                            <a:rPr lang="en-US" sz="2800" i="1">
                              <a:latin typeface="Cambria Math" panose="02040503050406030204" pitchFamily="18" charset="0"/>
                            </a:rPr>
                            <m:t>𝜇</m:t>
                          </m:r>
                          <m:r>
                            <a:rPr lang="en-US" sz="2800" b="0" i="1" smtClean="0">
                              <a:latin typeface="Cambria Math" panose="02040503050406030204" pitchFamily="18" charset="0"/>
                            </a:rPr>
                            <m:t>)</m:t>
                          </m:r>
                        </m:den>
                      </m:f>
                      <m:r>
                        <a:rPr lang="en-US" sz="2800" b="0" i="1" smtClean="0">
                          <a:latin typeface="Cambria Math" panose="02040503050406030204" pitchFamily="18" charset="0"/>
                        </a:rPr>
                        <m:t>, </m:t>
                      </m:r>
                      <m:r>
                        <a:rPr lang="en-US" sz="2800" b="0" i="1" smtClean="0">
                          <a:latin typeface="Cambria Math" panose="02040503050406030204" pitchFamily="18" charset="0"/>
                        </a:rPr>
                        <m:t>𝑤h𝑒𝑟𝑒</m:t>
                      </m:r>
                      <m:r>
                        <a:rPr lang="en-US" sz="2800" b="0" i="1" smtClean="0">
                          <a:latin typeface="Cambria Math" panose="02040503050406030204" pitchFamily="18" charset="0"/>
                        </a:rPr>
                        <m:t> −1&lt;</m:t>
                      </m:r>
                      <m:r>
                        <a:rPr lang="en-US" sz="2800" b="0" i="1" smtClean="0">
                          <a:latin typeface="Cambria Math" panose="02040503050406030204" pitchFamily="18" charset="0"/>
                        </a:rPr>
                        <m:t>𝑥</m:t>
                      </m:r>
                      <m:r>
                        <a:rPr lang="en-US" sz="2800" b="0" i="1" smtClean="0">
                          <a:latin typeface="Cambria Math" panose="02040503050406030204" pitchFamily="18" charset="0"/>
                        </a:rPr>
                        <m:t>&lt;1 </m:t>
                      </m:r>
                      <m:r>
                        <a:rPr lang="en-US" sz="2800" b="0" i="1" smtClean="0">
                          <a:latin typeface="Cambria Math" panose="02040503050406030204" pitchFamily="18" charset="0"/>
                        </a:rPr>
                        <m:t>𝑎𝑛𝑑</m:t>
                      </m:r>
                      <m:r>
                        <a:rPr lang="en-US" sz="2800" b="0" i="1" smtClean="0">
                          <a:latin typeface="Cambria Math" panose="02040503050406030204" pitchFamily="18" charset="0"/>
                        </a:rPr>
                        <m:t> </m:t>
                      </m:r>
                      <m:r>
                        <a:rPr lang="en-US" sz="2800" b="0" i="1" smtClean="0">
                          <a:latin typeface="Cambria Math" panose="02040503050406030204" pitchFamily="18" charset="0"/>
                        </a:rPr>
                        <m:t>𝜇</m:t>
                      </m:r>
                      <m:r>
                        <a:rPr lang="en-US" sz="2800" b="0" i="1" smtClean="0">
                          <a:latin typeface="Cambria Math" panose="02040503050406030204" pitchFamily="18" charset="0"/>
                        </a:rPr>
                        <m:t>=255 </m:t>
                      </m:r>
                    </m:oMath>
                  </m:oMathPara>
                </a14:m>
                <a:endParaRPr lang="en-US" sz="2800" b="0" dirty="0"/>
              </a:p>
            </p:txBody>
          </p:sp>
        </mc:Choice>
        <mc:Fallback>
          <p:sp>
            <p:nvSpPr>
              <p:cNvPr id="4" name="TextBox 3">
                <a:extLst>
                  <a:ext uri="{FF2B5EF4-FFF2-40B4-BE49-F238E27FC236}">
                    <a16:creationId xmlns:a16="http://schemas.microsoft.com/office/drawing/2014/main" id="{FB5D81D9-72B3-47F7-BDD8-7F6CF79299D5}"/>
                  </a:ext>
                </a:extLst>
              </p:cNvPr>
              <p:cNvSpPr txBox="1">
                <a:spLocks noRot="1" noChangeAspect="1" noMove="1" noResize="1" noEditPoints="1" noAdjustHandles="1" noChangeArrowheads="1" noChangeShapeType="1" noTextEdit="1"/>
              </p:cNvSpPr>
              <p:nvPr/>
            </p:nvSpPr>
            <p:spPr>
              <a:xfrm>
                <a:off x="1269548" y="5029202"/>
                <a:ext cx="10200100" cy="912622"/>
              </a:xfrm>
              <a:prstGeom prst="rect">
                <a:avLst/>
              </a:prstGeom>
              <a:blipFill>
                <a:blip r:embed="rId3"/>
                <a:stretch>
                  <a:fillRect/>
                </a:stretch>
              </a:blipFill>
            </p:spPr>
            <p:txBody>
              <a:bodyPr/>
              <a:lstStyle/>
              <a:p>
                <a:r>
                  <a:rPr lang="ru-RU">
                    <a:noFill/>
                  </a:rPr>
                  <a:t> </a:t>
                </a:r>
              </a:p>
            </p:txBody>
          </p:sp>
        </mc:Fallback>
      </mc:AlternateContent>
      <p:pic>
        <p:nvPicPr>
          <p:cNvPr id="2050" name="Picture 2" descr="ÐÐ°ÑÑÐ¸Ð½ÐºÐ¸ Ð¿Ð¾ Ð·Ð°Ð¿ÑÐ¾ÑÑ raw audio wave">
            <a:extLst>
              <a:ext uri="{FF2B5EF4-FFF2-40B4-BE49-F238E27FC236}">
                <a16:creationId xmlns:a16="http://schemas.microsoft.com/office/drawing/2014/main" id="{878A777B-01BD-45D5-99CC-F27F64DDE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117" y="2627237"/>
            <a:ext cx="5242892" cy="1977887"/>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5FBCC29A-B49D-4084-A858-6C764F054702}"/>
              </a:ext>
            </a:extLst>
          </p:cNvPr>
          <p:cNvSpPr/>
          <p:nvPr/>
        </p:nvSpPr>
        <p:spPr>
          <a:xfrm>
            <a:off x="7368796" y="2467647"/>
            <a:ext cx="3862211" cy="707886"/>
          </a:xfrm>
          <a:prstGeom prst="rect">
            <a:avLst/>
          </a:prstGeom>
        </p:spPr>
        <p:txBody>
          <a:bodyPr wrap="none">
            <a:spAutoFit/>
          </a:bodyPr>
          <a:lstStyle/>
          <a:p>
            <a:r>
              <a:rPr lang="en-US" sz="2000" dirty="0">
                <a:solidFill>
                  <a:srgbClr val="002060"/>
                </a:solidFill>
                <a:latin typeface="Cambria Math" panose="02040503050406030204" pitchFamily="18" charset="0"/>
                <a:ea typeface="Cambria Math" panose="02040503050406030204" pitchFamily="18" charset="0"/>
              </a:rPr>
              <a:t>Sequence of 16-bit integer values </a:t>
            </a:r>
          </a:p>
          <a:p>
            <a:pPr algn="ctr"/>
            <a:r>
              <a:rPr lang="en-US" sz="2000" dirty="0">
                <a:solidFill>
                  <a:srgbClr val="002060"/>
                </a:solidFill>
                <a:latin typeface="Cambria Math" panose="02040503050406030204" pitchFamily="18" charset="0"/>
                <a:ea typeface="Cambria Math" panose="02040503050406030204" pitchFamily="18" charset="0"/>
              </a:rPr>
              <a:t>(one per timestep)</a:t>
            </a:r>
            <a:endParaRPr lang="ru-RU" sz="2000" dirty="0">
              <a:solidFill>
                <a:srgbClr val="002060"/>
              </a:solidFill>
              <a:latin typeface="Cambria Math" panose="02040503050406030204" pitchFamily="18" charset="0"/>
              <a:ea typeface="Cambria Math" panose="02040503050406030204" pitchFamily="18" charset="0"/>
            </a:endParaRPr>
          </a:p>
        </p:txBody>
      </p:sp>
      <p:sp>
        <p:nvSpPr>
          <p:cNvPr id="6" name="Стрелка: вниз 5">
            <a:extLst>
              <a:ext uri="{FF2B5EF4-FFF2-40B4-BE49-F238E27FC236}">
                <a16:creationId xmlns:a16="http://schemas.microsoft.com/office/drawing/2014/main" id="{FC8D8ABB-441D-4BCF-B489-DF1AFF38FAD3}"/>
              </a:ext>
            </a:extLst>
          </p:cNvPr>
          <p:cNvSpPr/>
          <p:nvPr/>
        </p:nvSpPr>
        <p:spPr>
          <a:xfrm>
            <a:off x="8938592" y="3308068"/>
            <a:ext cx="484632" cy="616226"/>
          </a:xfrm>
          <a:prstGeom prst="downArrow">
            <a:avLst/>
          </a:prstGeom>
          <a:ln w="19050">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dirty="0"/>
          </a:p>
        </p:txBody>
      </p:sp>
      <p:sp>
        <p:nvSpPr>
          <p:cNvPr id="7" name="Прямоугольник 6">
            <a:extLst>
              <a:ext uri="{FF2B5EF4-FFF2-40B4-BE49-F238E27FC236}">
                <a16:creationId xmlns:a16="http://schemas.microsoft.com/office/drawing/2014/main" id="{1F9F69B4-81D7-46C7-BAAB-1C23A4694BFC}"/>
              </a:ext>
            </a:extLst>
          </p:cNvPr>
          <p:cNvSpPr/>
          <p:nvPr/>
        </p:nvSpPr>
        <p:spPr>
          <a:xfrm>
            <a:off x="7368796" y="4152896"/>
            <a:ext cx="3823867" cy="400110"/>
          </a:xfrm>
          <a:prstGeom prst="rect">
            <a:avLst/>
          </a:prstGeom>
        </p:spPr>
        <p:txBody>
          <a:bodyPr wrap="none">
            <a:spAutoFit/>
          </a:bodyPr>
          <a:lstStyle/>
          <a:p>
            <a:r>
              <a:rPr lang="fr-FR" sz="2000" b="1" dirty="0">
                <a:latin typeface="Cambria Math" panose="02040503050406030204" pitchFamily="18" charset="0"/>
                <a:ea typeface="Cambria Math" panose="02040503050406030204" pitchFamily="18" charset="0"/>
              </a:rPr>
              <a:t>65,536</a:t>
            </a:r>
            <a:r>
              <a:rPr lang="fr-FR" sz="2000" dirty="0">
                <a:latin typeface="Cambria Math" panose="02040503050406030204" pitchFamily="18" charset="0"/>
                <a:ea typeface="Cambria Math" panose="02040503050406030204" pitchFamily="18" charset="0"/>
              </a:rPr>
              <a:t> </a:t>
            </a:r>
            <a:r>
              <a:rPr lang="fr-FR" sz="2000" dirty="0">
                <a:solidFill>
                  <a:srgbClr val="002060"/>
                </a:solidFill>
                <a:latin typeface="Cambria Math" panose="02040503050406030204" pitchFamily="18" charset="0"/>
                <a:ea typeface="Cambria Math" panose="02040503050406030204" pitchFamily="18" charset="0"/>
              </a:rPr>
              <a:t>probabilities</a:t>
            </a:r>
            <a:r>
              <a:rPr lang="fr-FR" sz="2000" dirty="0">
                <a:latin typeface="Cambria Math" panose="02040503050406030204" pitchFamily="18" charset="0"/>
                <a:ea typeface="Cambria Math" panose="02040503050406030204" pitchFamily="18" charset="0"/>
              </a:rPr>
              <a:t> per timestep</a:t>
            </a:r>
            <a:endParaRPr lang="ru-RU" sz="2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770354317"/>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2372</TotalTime>
  <Words>828</Words>
  <Application>Microsoft Office PowerPoint</Application>
  <PresentationFormat>Широкоэкранный</PresentationFormat>
  <Paragraphs>122</Paragraphs>
  <Slides>19</Slides>
  <Notes>13</Notes>
  <HiddenSlides>0</HiddenSlides>
  <MMClips>20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19</vt:i4>
      </vt:variant>
    </vt:vector>
  </HeadingPairs>
  <TitlesOfParts>
    <vt:vector size="24" baseType="lpstr">
      <vt:lpstr>Arial</vt:lpstr>
      <vt:lpstr>Calibri</vt:lpstr>
      <vt:lpstr>Calibri Light</vt:lpstr>
      <vt:lpstr>Cambria Math</vt:lpstr>
      <vt:lpstr>Тема Office</vt:lpstr>
      <vt:lpstr>WaveNet</vt:lpstr>
      <vt:lpstr>What we will talk about?</vt:lpstr>
      <vt:lpstr>WaveNet in a few words</vt:lpstr>
      <vt:lpstr>Before WaveNet</vt:lpstr>
      <vt:lpstr>WaveNet cooler? Let’s observe MOS</vt:lpstr>
      <vt:lpstr>Architecture (Based on PixelCNN)</vt:lpstr>
      <vt:lpstr>Dilated causal convolutions: what?</vt:lpstr>
      <vt:lpstr>Dilated causal convolutions: why?</vt:lpstr>
      <vt:lpstr>Softmax distribution </vt:lpstr>
      <vt:lpstr>μ-law visulization</vt:lpstr>
      <vt:lpstr>Gated Activation Units</vt:lpstr>
      <vt:lpstr>Architecture in one picture</vt:lpstr>
      <vt:lpstr>Conditional WaveNets</vt:lpstr>
      <vt:lpstr>Multispeaker speech generator results</vt:lpstr>
      <vt:lpstr>TTS results</vt:lpstr>
      <vt:lpstr>Music generation results</vt:lpstr>
      <vt:lpstr>Cons of WaveNet</vt:lpstr>
      <vt:lpstr>Any developments? Parallel WaveNet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Евгения Суходольская</cp:lastModifiedBy>
  <cp:revision>73</cp:revision>
  <dcterms:modified xsi:type="dcterms:W3CDTF">2018-04-25T13:00:11Z</dcterms:modified>
</cp:coreProperties>
</file>